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76" r:id="rId3"/>
    <p:sldId id="277" r:id="rId4"/>
    <p:sldId id="280" r:id="rId5"/>
    <p:sldId id="281" r:id="rId6"/>
    <p:sldId id="282" r:id="rId7"/>
    <p:sldId id="283" r:id="rId8"/>
    <p:sldId id="285" r:id="rId9"/>
    <p:sldId id="298" r:id="rId10"/>
    <p:sldId id="279" r:id="rId11"/>
    <p:sldId id="302" r:id="rId12"/>
    <p:sldId id="303" r:id="rId13"/>
    <p:sldId id="288" r:id="rId14"/>
    <p:sldId id="309" r:id="rId15"/>
    <p:sldId id="310" r:id="rId16"/>
    <p:sldId id="312" r:id="rId17"/>
    <p:sldId id="313" r:id="rId18"/>
    <p:sldId id="314" r:id="rId19"/>
    <p:sldId id="300" r:id="rId20"/>
    <p:sldId id="304" r:id="rId21"/>
    <p:sldId id="307" r:id="rId22"/>
    <p:sldId id="289" r:id="rId23"/>
    <p:sldId id="308" r:id="rId24"/>
    <p:sldId id="291" r:id="rId25"/>
    <p:sldId id="305" r:id="rId26"/>
    <p:sldId id="306" r:id="rId27"/>
    <p:sldId id="290" r:id="rId28"/>
    <p:sldId id="292" r:id="rId29"/>
    <p:sldId id="293" r:id="rId30"/>
    <p:sldId id="294" r:id="rId31"/>
    <p:sldId id="295" r:id="rId32"/>
    <p:sldId id="296" r:id="rId33"/>
    <p:sldId id="297" r:id="rId34"/>
    <p:sldId id="299" r:id="rId35"/>
    <p:sldId id="275" r:id="rId36"/>
    <p:sldId id="315" r:id="rId37"/>
    <p:sldId id="316" r:id="rId38"/>
  </p:sldIdLst>
  <p:sldSz cx="10693400" cy="7562850"/>
  <p:notesSz cx="6858000" cy="9144000"/>
  <p:custDataLst>
    <p:tags r:id="rId40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4423">
          <p15:clr>
            <a:srgbClr val="A4A3A4"/>
          </p15:clr>
        </p15:guide>
        <p15:guide id="3" orient="horz" pos="3380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4196">
          <p15:clr>
            <a:srgbClr val="A4A3A4"/>
          </p15:clr>
        </p15:guide>
        <p15:guide id="7" pos="3368">
          <p15:clr>
            <a:srgbClr val="A4A3A4"/>
          </p15:clr>
        </p15:guide>
        <p15:guide id="8" pos="1236">
          <p15:clr>
            <a:srgbClr val="A4A3A4"/>
          </p15:clr>
        </p15:guide>
        <p15:guide id="9" pos="329">
          <p15:clr>
            <a:srgbClr val="A4A3A4"/>
          </p15:clr>
        </p15:guide>
        <p15:guide id="10" pos="4865">
          <p15:clr>
            <a:srgbClr val="A4A3A4"/>
          </p15:clr>
        </p15:guide>
        <p15:guide id="11" pos="6407">
          <p15:clr>
            <a:srgbClr val="A4A3A4"/>
          </p15:clr>
        </p15:guide>
        <p15:guide id="12" pos="7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CC"/>
    <a:srgbClr val="B85450"/>
    <a:srgbClr val="E1D5E7"/>
    <a:srgbClr val="9673A6"/>
    <a:srgbClr val="B46504"/>
    <a:srgbClr val="FAD7AC"/>
    <a:srgbClr val="82B366"/>
    <a:srgbClr val="D5E8D4"/>
    <a:srgbClr val="23445D"/>
    <a:srgbClr val="BAC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73" autoAdjust="0"/>
    <p:restoredTop sz="96327" autoAdjust="0"/>
  </p:normalViewPr>
  <p:slideViewPr>
    <p:cSldViewPr showGuides="1">
      <p:cViewPr varScale="1">
        <p:scale>
          <a:sx n="116" d="100"/>
          <a:sy n="116" d="100"/>
        </p:scale>
        <p:origin x="1688" y="192"/>
      </p:cViewPr>
      <p:guideLst>
        <p:guide orient="horz" pos="2382"/>
        <p:guide orient="horz" pos="4423"/>
        <p:guide orient="horz" pos="3380"/>
        <p:guide orient="horz" pos="1339"/>
        <p:guide orient="horz" pos="432"/>
        <p:guide orient="horz" pos="4196"/>
        <p:guide pos="3368"/>
        <p:guide pos="1236"/>
        <p:guide pos="329"/>
        <p:guide pos="4865"/>
        <p:guide pos="6407"/>
        <p:guide pos="7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2B0C62-07EA-4146-9798-A0A17F7FEF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intuitiver</a:t>
            </a:r>
            <a:r>
              <a:rPr lang="en-US" dirty="0"/>
              <a:t>, sonder man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…s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262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33D2-9EFE-0A31-8E1D-A020B5ED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A026B-7A48-9918-A317-AB4402C95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9B1A1-D562-2158-469F-C35831592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Contrastive loss auf output von shared encoder </a:t>
            </a:r>
            <a:r>
              <a:rPr lang="en-US" dirty="0" err="1"/>
              <a:t>angewandt</a:t>
            </a:r>
            <a:endParaRPr lang="en-US" dirty="0"/>
          </a:p>
          <a:p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In </a:t>
            </a:r>
            <a:r>
              <a:rPr lang="en-US" dirty="0" err="1"/>
              <a:t>einem</a:t>
            </a:r>
            <a:r>
              <a:rPr lang="en-US" dirty="0"/>
              <a:t> batch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und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captions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Bild die </a:t>
            </a:r>
            <a:r>
              <a:rPr lang="en-US" dirty="0" err="1"/>
              <a:t>richtige</a:t>
            </a:r>
            <a:r>
              <a:rPr lang="en-US" dirty="0"/>
              <a:t> caption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, und </a:t>
            </a:r>
            <a:r>
              <a:rPr lang="en-US" dirty="0" err="1"/>
              <a:t>umgekehrt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4F38-8CD7-1416-F2FC-DD2AE0CD9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194BB-BB66-CE7E-07BB-E1F82C66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A7649-A30B-9196-B71A-1CC50B72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CECCF-AF29-0455-A516-5EE034F78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7B480-66AA-FAAC-E6C6-A3FD0BC10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21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1DF36-2E95-9E14-EF79-A91DB7F9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0976C-047D-EA50-E8C1-75A9ADE66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50F74-9001-0CE5-E970-D4F66B024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9A20-6CAB-6147-831E-6082AD961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38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FD9E5-9BBB-3B7C-B584-130C2FD33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7AAE8-AAA7-A052-90C3-0784A835F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329A6-C9B7-7E73-3271-051200970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 dem training,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die </a:t>
            </a:r>
            <a:r>
              <a:rPr lang="en-US" dirty="0" err="1"/>
              <a:t>beteiligten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anschauen</a:t>
            </a:r>
            <a:r>
              <a:rPr lang="en-US" dirty="0"/>
              <a:t>, </a:t>
            </a:r>
            <a:r>
              <a:rPr lang="en-US" dirty="0" err="1"/>
              <a:t>bleibt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9995B-A234-C59B-3607-0E59CF34D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711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31E8-08BA-68E9-1562-59A486F5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F89D0-785C-AED7-B2DC-829465349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4E84C-9DB0-79F4-DE55-440705CF1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folgendes</a:t>
            </a:r>
            <a:r>
              <a:rPr lang="en-US" dirty="0"/>
              <a:t> </a:t>
            </a:r>
            <a:r>
              <a:rPr lang="en-US" dirty="0" err="1"/>
              <a:t>übrig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von shared encoder for image-text retrieval </a:t>
            </a:r>
            <a:r>
              <a:rPr lang="en-US" dirty="0" err="1"/>
              <a:t>genutzt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4C6C2-E1C0-01F0-B29C-6AFF2AE96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09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1001F-17A6-160D-D0BF-6D97B0F36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5CD37-6B08-8533-999B-B784DA9BB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BC328-FB3E-D7ED-A639-38034209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A4D2A-3348-5F1E-D374-0DE68F206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535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93B0-A927-F906-E796-D382A6F1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58B94-532C-D24F-D0E7-7D2B40191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D225F-0D50-4F0C-0547-0A7030BE5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8FCDC-4014-25BA-A87C-C382A5C32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214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ADFCA-5F38-BABA-79B6-D875826A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28431-DD7E-D283-15E7-D96FAF239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16D2E-843B-8C03-FBD8-0B0716AD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A397A-2C56-65A8-8687-069B0FF9F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778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A6CA3-52BD-4CF2-2B56-58FF2A87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188F4-C25D-09C2-F002-1AB1007F3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71426-8FE1-1C7C-FAA0-16783A56D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3666F-74C6-A40F-9515-33DE30665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982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KEINE </a:t>
            </a:r>
            <a:r>
              <a:rPr lang="en-US" dirty="0" err="1"/>
              <a:t>direkte</a:t>
            </a:r>
            <a:r>
              <a:rPr lang="en-US" dirty="0"/>
              <a:t> </a:t>
            </a:r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Bild und Text</a:t>
            </a:r>
          </a:p>
          <a:p>
            <a:endParaRPr lang="en-US" dirty="0"/>
          </a:p>
          <a:p>
            <a:r>
              <a:rPr lang="en-US" dirty="0" err="1"/>
              <a:t>Funktioniert</a:t>
            </a:r>
            <a:r>
              <a:rPr lang="en-US" dirty="0"/>
              <a:t> für retrieval,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weniger</a:t>
            </a:r>
            <a:r>
              <a:rPr lang="en-US" dirty="0"/>
              <a:t> gut für </a:t>
            </a:r>
            <a:r>
              <a:rPr lang="en-US" dirty="0" err="1"/>
              <a:t>Aufgaben</a:t>
            </a:r>
            <a:r>
              <a:rPr lang="en-US" dirty="0"/>
              <a:t> die </a:t>
            </a:r>
            <a:r>
              <a:rPr lang="en-US" dirty="0" err="1"/>
              <a:t>starke</a:t>
            </a:r>
            <a:r>
              <a:rPr lang="en-US" dirty="0"/>
              <a:t> </a:t>
            </a:r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benötigen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54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erwähnen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einfaches</a:t>
            </a:r>
            <a:r>
              <a:rPr lang="en-US" dirty="0"/>
              <a:t>/basic </a:t>
            </a:r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wesentlich</a:t>
            </a:r>
            <a:r>
              <a:rPr lang="en-US" dirty="0"/>
              <a:t> </a:t>
            </a:r>
            <a:r>
              <a:rPr lang="en-US" dirty="0" err="1"/>
              <a:t>komplexere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endParaRPr lang="en-US" dirty="0"/>
          </a:p>
          <a:p>
            <a:r>
              <a:rPr lang="en-US" dirty="0"/>
              <a:t>Alle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Transformer</a:t>
            </a:r>
          </a:p>
          <a:p>
            <a:r>
              <a:rPr lang="en-US" dirty="0"/>
              <a:t>Eine </a:t>
            </a:r>
            <a:r>
              <a:rPr lang="en-US" dirty="0" err="1"/>
              <a:t>gleiche</a:t>
            </a:r>
            <a:r>
              <a:rPr lang="en-US" dirty="0"/>
              <a:t> representation </a:t>
            </a:r>
            <a:r>
              <a:rPr lang="en-US" dirty="0" err="1"/>
              <a:t>ist</a:t>
            </a:r>
            <a:r>
              <a:rPr lang="en-US" dirty="0"/>
              <a:t> das Ziel,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unbedingt</a:t>
            </a:r>
            <a:r>
              <a:rPr lang="en-US" dirty="0"/>
              <a:t> </a:t>
            </a:r>
            <a:r>
              <a:rPr lang="en-US" dirty="0" err="1"/>
              <a:t>gegeben</a:t>
            </a:r>
            <a:r>
              <a:rPr lang="en-US" dirty="0"/>
              <a:t>!</a:t>
            </a:r>
          </a:p>
          <a:p>
            <a:r>
              <a:rPr lang="en-US" dirty="0"/>
              <a:t>In </a:t>
            </a:r>
            <a:r>
              <a:rPr lang="en-US" dirty="0" err="1"/>
              <a:t>unserem</a:t>
            </a:r>
            <a:r>
              <a:rPr lang="en-US" dirty="0"/>
              <a:t> Fall,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getrennt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-&gt;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88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Cross-modal attention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92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050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E13B-ED9D-DBD0-983C-E619A8DB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84110-5A3D-518C-93D8-A25F7003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6093F-4062-2AF7-DE33-5D15C95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Durchschnitt</a:t>
            </a:r>
            <a:r>
              <a:rPr lang="en-US" dirty="0"/>
              <a:t> der R@1 performance </a:t>
            </a:r>
            <a:r>
              <a:rPr lang="en-US" dirty="0" err="1"/>
              <a:t>über</a:t>
            </a:r>
            <a:r>
              <a:rPr lang="en-US" dirty="0"/>
              <a:t> Flickr30K und COCO</a:t>
            </a:r>
          </a:p>
          <a:p>
            <a:endParaRPr lang="en-US" dirty="0"/>
          </a:p>
          <a:p>
            <a:r>
              <a:rPr lang="en-US" dirty="0"/>
              <a:t>Red is just after pretraining</a:t>
            </a:r>
          </a:p>
          <a:p>
            <a:r>
              <a:rPr lang="en-US" dirty="0"/>
              <a:t>Blue is extra finetuned on flickr30k and coco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4212E-1D31-F268-B2B5-D20CF25A3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988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8A895-9686-BC83-6E4A-C0E13C52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AF37-20D8-34DB-00EF-59B93BAAC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684BE-1C64-09FD-FF19-B685D73C6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4CD3E-AFF2-8FCC-84F8-4C8AA628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671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932A3-520F-F09A-4D1E-982758E8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D5609-B256-9A2C-CC2F-5F07CE693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50FC3-4299-31BA-51F6-CC0B676BA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D8B7-4BB9-AC6A-F6C7-8DE54A9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1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71C2-6112-EEDF-A672-6C584A73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2DA95-2778-84A9-E6E6-378AD643E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2F168-963D-D4C6-B4C6-4E70E5062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8D83-F1BF-603A-ED15-74F2A1B0F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91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FB4-2BE2-E18C-B38A-1022874E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79844-FFA9-BEC5-95AF-D423660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4E49A-05D9-469D-D27E-C9F41655E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D34D-4213-6394-3D58-789D48A48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7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231D-4BDD-765E-86E7-405736B0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AD731-1B29-D342-2E3A-59422169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A153-18FF-81F1-4CC5-190A6D6A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kern="0" dirty="0"/>
              <a:t>Independent of pretrained multimodal components” -&gt; Generate a new paradigm as if it never existed before!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C706D-A464-378D-9957-6078BDF2A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19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C5CC-8270-84A5-C83E-1F68A539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37F07-E073-F057-293A-0A7F09A7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BB680-0F4D-5A19-A077-65880C46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14BF8-4CF8-27DF-BCC3-7F53107E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06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13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3BF1-7818-85EA-CCE6-564B49A7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7D81B-46A4-2BB2-8A13-587D74843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99315-1300-A60C-B30B-6343F96F5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Zentrales</a:t>
            </a:r>
            <a:r>
              <a:rPr lang="en-US" dirty="0"/>
              <a:t> </a:t>
            </a:r>
            <a:r>
              <a:rPr lang="en-US" dirty="0" err="1"/>
              <a:t>Konzept</a:t>
            </a:r>
            <a:r>
              <a:rPr lang="en-US" dirty="0"/>
              <a:t>, </a:t>
            </a:r>
            <a:r>
              <a:rPr lang="en-US" dirty="0" err="1"/>
              <a:t>ermöglicht</a:t>
            </a:r>
            <a:r>
              <a:rPr lang="en-US" dirty="0"/>
              <a:t> Alignment</a:t>
            </a:r>
          </a:p>
          <a:p>
            <a:endParaRPr lang="en-US" dirty="0"/>
          </a:p>
          <a:p>
            <a:r>
              <a:rPr lang="en-US" dirty="0"/>
              <a:t>Aber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nichts</a:t>
            </a:r>
            <a:r>
              <a:rPr lang="en-US" dirty="0"/>
              <a:t> </a:t>
            </a:r>
            <a:r>
              <a:rPr lang="en-US" dirty="0" err="1"/>
              <a:t>besonders</a:t>
            </a:r>
            <a:r>
              <a:rPr lang="en-US" dirty="0"/>
              <a:t>! Machen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paper: CLIP, </a:t>
            </a:r>
            <a:r>
              <a:rPr lang="en-US" dirty="0" err="1"/>
              <a:t>VLMo</a:t>
            </a:r>
            <a:r>
              <a:rPr lang="en-US" dirty="0"/>
              <a:t>, </a:t>
            </a:r>
            <a:r>
              <a:rPr lang="en-US" dirty="0" err="1"/>
              <a:t>CoCa</a:t>
            </a:r>
            <a:endParaRPr lang="en-US" dirty="0"/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C41A-399E-BD00-A42A-67F1F4D5D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332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4508-A05E-2D48-1FA0-AE3C8429C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35B5-C0BE-DCB6-6E86-CAD777AE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5E5-910C-54F0-D295-517E16E0F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8CA9-8CAB-5600-99D8-C197F98E8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6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DD9-2F77-62D7-75CE-D263F1FB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D865C-C30C-28AC-C5D1-BED18310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DFEE6-7726-6FBA-181F-0C286194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 &amp; </a:t>
            </a:r>
          </a:p>
          <a:p>
            <a:endParaRPr lang="en-US" dirty="0"/>
          </a:p>
          <a:p>
            <a:r>
              <a:rPr lang="en-US" dirty="0"/>
              <a:t>Nur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unimodalen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bauen</a:t>
            </a:r>
            <a:r>
              <a:rPr lang="en-US" dirty="0"/>
              <a:t> -&gt; shared encoder </a:t>
            </a:r>
            <a:r>
              <a:rPr lang="en-US" dirty="0" err="1"/>
              <a:t>deswegen</a:t>
            </a:r>
            <a:r>
              <a:rPr lang="en-US" dirty="0"/>
              <a:t> random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48A3-C9CE-6ECD-F4F1-3DAA3A501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2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6" y="684995"/>
            <a:ext cx="1374362" cy="187226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0" y="2125196"/>
            <a:ext cx="2451411" cy="489667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2288" y="4718050"/>
            <a:ext cx="6985000" cy="71913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294313"/>
            <a:ext cx="6985000" cy="1008062"/>
          </a:xfrm>
        </p:spPr>
        <p:txBody>
          <a:bodyPr/>
          <a:lstStyle>
            <a:lvl1pPr>
              <a:spcAft>
                <a:spcPct val="0"/>
              </a:spcAft>
              <a:defRPr sz="2400" i="1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iagrammplatzhalter 2"/>
          <p:cNvSpPr>
            <a:spLocks noGrp="1"/>
          </p:cNvSpPr>
          <p:nvPr>
            <p:ph type="chart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B7440A9E-2DF6-49F5-A69A-7E83E654EF6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B189BCE-72B6-4347-8C11-17284F861ED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C9DF4026-A29C-4B40-902F-41C57635FD7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9A62AABA-5C59-49CF-A516-801C5D3DCF6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4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7991D8C6-CAB4-44CE-8EA5-8D04D05EBC0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55D2BB0D-2C4F-41CB-81FD-E9CE2EF002E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59700" y="671513"/>
            <a:ext cx="2411413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2288" y="671513"/>
            <a:ext cx="7085012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8C495611-ACA6-4783-9F35-F2E84BDDE61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22288" y="2138363"/>
            <a:ext cx="8424862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40192516-3A96-4AF1-ACCE-4FA25417AC1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43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F7AE973F-D322-44D2-BC6C-F98FA548D40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66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270" y="5365645"/>
            <a:ext cx="720100" cy="14402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5410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Seite </a:t>
            </a:r>
            <a:fld id="{59EA8C07-EA1E-4A55-873B-B297E2C8BA1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512763" y="7165975"/>
            <a:ext cx="7713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b="1" dirty="0"/>
              <a:t>Hochschule Hannover</a:t>
            </a:r>
            <a:r>
              <a:rPr lang="de-DE" sz="1000" dirty="0"/>
              <a:t>   Tim Cares</a:t>
            </a:r>
            <a:r>
              <a:rPr lang="de-DE" sz="1000" i="1" dirty="0"/>
              <a:t>   </a:t>
            </a:r>
            <a:r>
              <a:rPr lang="de-DE" sz="1000" dirty="0" err="1"/>
              <a:t>Master‘s</a:t>
            </a:r>
            <a:r>
              <a:rPr lang="de-DE" sz="1000" dirty="0"/>
              <a:t> </a:t>
            </a:r>
            <a:r>
              <a:rPr lang="de-DE" sz="1000" dirty="0" err="1"/>
              <a:t>thesis</a:t>
            </a:r>
            <a:r>
              <a:rPr lang="de-DE" sz="1000" dirty="0"/>
              <a:t>   24.10.2024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522288" y="7021513"/>
            <a:ext cx="9648825" cy="0"/>
          </a:xfrm>
          <a:prstGeom prst="line">
            <a:avLst/>
          </a:prstGeom>
          <a:noFill/>
          <a:ln w="50800">
            <a:solidFill>
              <a:srgbClr val="DC3C05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lvl1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algn="l" defTabSz="1054100" rtl="0" fontAlgn="base">
        <a:lnSpc>
          <a:spcPct val="110000"/>
        </a:lnSpc>
        <a:spcBef>
          <a:spcPct val="0"/>
        </a:spcBef>
        <a:spcAft>
          <a:spcPct val="40000"/>
        </a:spcAft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8288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Char char="•"/>
        <a:defRPr sz="1700">
          <a:solidFill>
            <a:schemeClr val="tx1"/>
          </a:solidFill>
          <a:latin typeface="+mn-lt"/>
        </a:defRPr>
      </a:lvl2pPr>
      <a:lvl3pPr marL="627063" indent="-177800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3pPr>
      <a:lvl4pPr marL="1074738" indent="-174625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 i="1">
          <a:solidFill>
            <a:schemeClr val="tx1"/>
          </a:solidFill>
          <a:latin typeface="+mn-lt"/>
        </a:defRPr>
      </a:lvl4pPr>
      <a:lvl5pPr marL="16160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20732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25304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29876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34448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Ee277P3AYC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1706.0093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636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 err="1">
                <a:solidFill>
                  <a:schemeClr val="tx1"/>
                </a:solidFill>
              </a:rPr>
              <a:t>Leveraging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Pretrained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Unimodal</a:t>
            </a:r>
            <a:r>
              <a:rPr lang="de-DE" sz="2800" dirty="0">
                <a:solidFill>
                  <a:schemeClr val="tx1"/>
                </a:solidFill>
              </a:rPr>
              <a:t> Models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 err="1">
                <a:solidFill>
                  <a:schemeClr val="tx1"/>
                </a:solidFill>
              </a:rPr>
              <a:t>for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Efficient</a:t>
            </a:r>
            <a:r>
              <a:rPr lang="de-DE" sz="2800" dirty="0">
                <a:solidFill>
                  <a:schemeClr val="tx1"/>
                </a:solidFill>
              </a:rPr>
              <a:t> Vision-Language </a:t>
            </a:r>
            <a:r>
              <a:rPr lang="de-DE" sz="2800" dirty="0" err="1">
                <a:solidFill>
                  <a:schemeClr val="tx1"/>
                </a:solidFill>
              </a:rPr>
              <a:t>Pretraining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581753"/>
            <a:ext cx="6985000" cy="1008062"/>
          </a:xfrm>
        </p:spPr>
        <p:txBody>
          <a:bodyPr/>
          <a:lstStyle/>
          <a:p>
            <a:r>
              <a:rPr lang="de-DE" sz="1600" dirty="0" err="1"/>
              <a:t>Master‘s</a:t>
            </a:r>
            <a:r>
              <a:rPr lang="de-DE" sz="1600" dirty="0"/>
              <a:t> </a:t>
            </a:r>
            <a:r>
              <a:rPr lang="de-DE" sz="1600" dirty="0" err="1"/>
              <a:t>thesis</a:t>
            </a:r>
            <a:r>
              <a:rPr lang="de-DE" sz="1600" dirty="0"/>
              <a:t> in Applied Computer Science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22288" y="6878638"/>
            <a:ext cx="66341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dirty="0"/>
              <a:t>Tim Cares, 24.10.2024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4405-B581-0631-1A32-4DF5E87C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AD32-610D-A85B-D9F7-1790583A1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9DE7A2C-9047-9594-F5F4-5F160FFEF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EF1F6-E9C5-5197-008B-E779BD3E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70" y="2341225"/>
            <a:ext cx="5252853" cy="36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5CA9-204C-9023-B44E-60417803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8FD1B0-33C3-9235-C0B2-1802343E0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B3762F9-B53C-4ED4-3479-66BE447A1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B59C0-63C7-4360-900C-AA8473B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E82346-AB8D-2A0B-FD74-946C59153384}"/>
              </a:ext>
            </a:extLst>
          </p:cNvPr>
          <p:cNvSpPr txBox="1"/>
          <p:nvPr/>
        </p:nvSpPr>
        <p:spPr>
          <a:xfrm>
            <a:off x="2671929" y="6426645"/>
            <a:ext cx="534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1699881-C206-9FD4-D200-3A57BF6E0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810070" y="1979211"/>
            <a:ext cx="8499022" cy="4186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FC6352-609E-C6C6-4ADC-43E7F8DC93DA}"/>
              </a:ext>
            </a:extLst>
          </p:cNvPr>
          <p:cNvSpPr/>
          <p:nvPr/>
        </p:nvSpPr>
        <p:spPr bwMode="auto">
          <a:xfrm>
            <a:off x="522288" y="4072617"/>
            <a:ext cx="791852" cy="20934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0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4C20A-A364-FF07-5C9E-A97D19044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C56329-78BD-7223-C8D9-FAA78F106B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6361D93-1FC2-AD40-9C62-C60EE8F0B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BFBF5-D4C0-1283-93BA-C40ECA503C7C}"/>
              </a:ext>
            </a:extLst>
          </p:cNvPr>
          <p:cNvSpPr/>
          <p:nvPr/>
        </p:nvSpPr>
        <p:spPr bwMode="auto">
          <a:xfrm>
            <a:off x="2094256" y="3421376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7702AD2-693C-07F8-56F1-3C2E7412CD3B}"/>
              </a:ext>
            </a:extLst>
          </p:cNvPr>
          <p:cNvSpPr/>
          <p:nvPr/>
        </p:nvSpPr>
        <p:spPr bwMode="auto">
          <a:xfrm>
            <a:off x="6138810" y="3421375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77E75D-D7D5-6C0D-DDE3-DCED960304ED}"/>
              </a:ext>
            </a:extLst>
          </p:cNvPr>
          <p:cNvGrpSpPr/>
          <p:nvPr/>
        </p:nvGrpSpPr>
        <p:grpSpPr>
          <a:xfrm>
            <a:off x="4626600" y="1224926"/>
            <a:ext cx="1123267" cy="1296180"/>
            <a:chOff x="4785066" y="1146176"/>
            <a:chExt cx="1123267" cy="1296180"/>
          </a:xfrm>
        </p:grpSpPr>
        <p:pic>
          <p:nvPicPr>
            <p:cNvPr id="36" name="Picture 35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1889A41D-D72A-807E-0FE5-1E26B175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9FEDC5-1374-CBEE-875F-E2823DE44AA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7B6106-6187-FD35-918B-7628BC76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521106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AFC1DF-9B45-A9AC-077A-21C8008E2A97}"/>
              </a:ext>
            </a:extLst>
          </p:cNvPr>
          <p:cNvCxnSpPr>
            <a:cxnSpLocks/>
          </p:cNvCxnSpPr>
          <p:nvPr/>
        </p:nvCxnSpPr>
        <p:spPr bwMode="auto">
          <a:xfrm>
            <a:off x="5683424" y="2529799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621E6D-15C2-8315-5A32-AE033CAC7BC4}"/>
              </a:ext>
            </a:extLst>
          </p:cNvPr>
          <p:cNvSpPr txBox="1"/>
          <p:nvPr/>
        </p:nvSpPr>
        <p:spPr>
          <a:xfrm>
            <a:off x="405986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82E81D-AA76-DFF2-F838-3CED1D304601}"/>
              </a:ext>
            </a:extLst>
          </p:cNvPr>
          <p:cNvSpPr txBox="1"/>
          <p:nvPr/>
        </p:nvSpPr>
        <p:spPr>
          <a:xfrm>
            <a:off x="590220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238630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8737-D49E-A0A6-41A6-BCCCF3E2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0FE0B6-7665-F620-173C-F9A5D0C0E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15B34F7-FE65-B8DE-3B4C-60B3F97B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78B6A5-208A-AB75-F166-9FD74C128256}"/>
              </a:ext>
            </a:extLst>
          </p:cNvPr>
          <p:cNvSpPr/>
          <p:nvPr/>
        </p:nvSpPr>
        <p:spPr bwMode="auto">
          <a:xfrm>
            <a:off x="3977936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006FA1-2BBF-7D05-7447-8EF9B8EAF697}"/>
              </a:ext>
            </a:extLst>
          </p:cNvPr>
          <p:cNvSpPr/>
          <p:nvPr/>
        </p:nvSpPr>
        <p:spPr bwMode="auto">
          <a:xfrm>
            <a:off x="5229059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80A0E-9E55-7DB0-C2E2-720999B903AF}"/>
              </a:ext>
            </a:extLst>
          </p:cNvPr>
          <p:cNvSpPr/>
          <p:nvPr/>
        </p:nvSpPr>
        <p:spPr bwMode="auto">
          <a:xfrm>
            <a:off x="3834490" y="2133043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F72F42-ACA3-0B38-8AA7-3E8B64716E7E}"/>
              </a:ext>
            </a:extLst>
          </p:cNvPr>
          <p:cNvSpPr/>
          <p:nvPr/>
        </p:nvSpPr>
        <p:spPr bwMode="auto">
          <a:xfrm>
            <a:off x="4605643" y="2414034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7CFBF-78D3-2601-5C0D-CE5F663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205830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798FB-020C-E0D9-3C1B-5AB52CC7CD88}"/>
              </a:ext>
            </a:extLst>
          </p:cNvPr>
          <p:cNvSpPr txBox="1"/>
          <p:nvPr/>
        </p:nvSpPr>
        <p:spPr>
          <a:xfrm>
            <a:off x="4905709" y="5273436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005D8-9E5D-0D5F-943D-43E47A93458B}"/>
              </a:ext>
            </a:extLst>
          </p:cNvPr>
          <p:cNvCxnSpPr/>
          <p:nvPr/>
        </p:nvCxnSpPr>
        <p:spPr bwMode="auto">
          <a:xfrm flipV="1">
            <a:off x="4503536" y="486942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BB15B-7011-8109-8C60-8D421A567613}"/>
              </a:ext>
            </a:extLst>
          </p:cNvPr>
          <p:cNvCxnSpPr/>
          <p:nvPr/>
        </p:nvCxnSpPr>
        <p:spPr bwMode="auto">
          <a:xfrm flipV="1">
            <a:off x="5754659" y="488980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4AAAA-DB5E-0F6C-2A85-B9F8ACFD410A}"/>
              </a:ext>
            </a:extLst>
          </p:cNvPr>
          <p:cNvCxnSpPr/>
          <p:nvPr/>
        </p:nvCxnSpPr>
        <p:spPr bwMode="auto">
          <a:xfrm flipV="1">
            <a:off x="5754659" y="447621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069FE-2BCB-1E5B-0D26-BC21EA2977E6}"/>
              </a:ext>
            </a:extLst>
          </p:cNvPr>
          <p:cNvCxnSpPr/>
          <p:nvPr/>
        </p:nvCxnSpPr>
        <p:spPr bwMode="auto">
          <a:xfrm flipV="1">
            <a:off x="4503536" y="447621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B2F0F3-4A73-78D8-54B7-AE3369C10B1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86A20-C80B-88A8-39DE-7C7A7C1631AD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1BCF2D-E1B5-A80A-105D-618D159A61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D7E0B3-31A8-18D7-1A00-D1BD3D59652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83C04-2B2C-AB83-7E50-B8DE45DAF3FB}"/>
              </a:ext>
            </a:extLst>
          </p:cNvPr>
          <p:cNvSpPr/>
          <p:nvPr/>
        </p:nvSpPr>
        <p:spPr bwMode="auto">
          <a:xfrm>
            <a:off x="4220488" y="1123352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067E9-98BE-753C-0C50-4976B883A4F3}"/>
              </a:ext>
            </a:extLst>
          </p:cNvPr>
          <p:cNvSpPr/>
          <p:nvPr/>
        </p:nvSpPr>
        <p:spPr bwMode="auto">
          <a:xfrm>
            <a:off x="4382103" y="1121482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D3A4D-618B-8CA4-852A-AB3F0F815177}"/>
              </a:ext>
            </a:extLst>
          </p:cNvPr>
          <p:cNvSpPr/>
          <p:nvPr/>
        </p:nvSpPr>
        <p:spPr bwMode="auto">
          <a:xfrm>
            <a:off x="4722251" y="1121482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95C95-984B-7A2E-9119-973A896A7B14}"/>
              </a:ext>
            </a:extLst>
          </p:cNvPr>
          <p:cNvSpPr txBox="1"/>
          <p:nvPr/>
        </p:nvSpPr>
        <p:spPr>
          <a:xfrm>
            <a:off x="4402904" y="12155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31E65-F8A9-EE49-B549-4B8F8C73F681}"/>
              </a:ext>
            </a:extLst>
          </p:cNvPr>
          <p:cNvGrpSpPr/>
          <p:nvPr/>
        </p:nvGrpSpPr>
        <p:grpSpPr>
          <a:xfrm flipH="1">
            <a:off x="5458922" y="1117055"/>
            <a:ext cx="591474" cy="567967"/>
            <a:chOff x="5292574" y="1748284"/>
            <a:chExt cx="591474" cy="56796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E373B4-515A-C088-1FE5-38C187CCB38D}"/>
                </a:ext>
              </a:extLst>
            </p:cNvPr>
            <p:cNvSpPr/>
            <p:nvPr/>
          </p:nvSpPr>
          <p:spPr bwMode="auto">
            <a:xfrm>
              <a:off x="5292574" y="1750154"/>
              <a:ext cx="89711" cy="566097"/>
            </a:xfrm>
            <a:prstGeom prst="rect">
              <a:avLst/>
            </a:prstGeom>
            <a:solidFill>
              <a:srgbClr val="BAC8D3"/>
            </a:solidFill>
            <a:ln w="9525" cap="flat" cmpd="sng" algn="ctr">
              <a:solidFill>
                <a:srgbClr val="23445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250B46-FEB5-D7B9-6F1B-8EE897CF4A11}"/>
                </a:ext>
              </a:extLst>
            </p:cNvPr>
            <p:cNvSpPr/>
            <p:nvPr/>
          </p:nvSpPr>
          <p:spPr bwMode="auto">
            <a:xfrm>
              <a:off x="5454189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21ADB9-E74B-2DF6-2EA2-37C853159B70}"/>
                </a:ext>
              </a:extLst>
            </p:cNvPr>
            <p:cNvSpPr/>
            <p:nvPr/>
          </p:nvSpPr>
          <p:spPr bwMode="auto">
            <a:xfrm>
              <a:off x="5794337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B400D7-522E-1182-998D-DA289364DA9A}"/>
                </a:ext>
              </a:extLst>
            </p:cNvPr>
            <p:cNvSpPr txBox="1"/>
            <p:nvPr/>
          </p:nvSpPr>
          <p:spPr>
            <a:xfrm>
              <a:off x="5474990" y="184237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64820-5E0F-7E01-CFD2-1D18A770D320}"/>
              </a:ext>
            </a:extLst>
          </p:cNvPr>
          <p:cNvGrpSpPr/>
          <p:nvPr/>
        </p:nvGrpSpPr>
        <p:grpSpPr>
          <a:xfrm>
            <a:off x="7823883" y="2482108"/>
            <a:ext cx="1123267" cy="1296180"/>
            <a:chOff x="4785066" y="1146176"/>
            <a:chExt cx="1123267" cy="1296180"/>
          </a:xfrm>
        </p:grpSpPr>
        <p:pic>
          <p:nvPicPr>
            <p:cNvPr id="28" name="Picture 27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2C202F58-8780-6884-DCF9-66CE41DF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A1ACA5F-ADE4-E9F1-4E5C-70A7358AC7EC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00D08C-D4E5-7A70-5D6C-7B3D13B83C34}"/>
              </a:ext>
            </a:extLst>
          </p:cNvPr>
          <p:cNvCxnSpPr>
            <a:cxnSpLocks/>
          </p:cNvCxnSpPr>
          <p:nvPr/>
        </p:nvCxnSpPr>
        <p:spPr bwMode="auto">
          <a:xfrm>
            <a:off x="2766653" y="3130198"/>
            <a:ext cx="1211283" cy="72010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8D0E6D-0801-AAF3-D59F-CBE3F2740847}"/>
              </a:ext>
            </a:extLst>
          </p:cNvPr>
          <p:cNvSpPr txBox="1"/>
          <p:nvPr/>
        </p:nvSpPr>
        <p:spPr>
          <a:xfrm>
            <a:off x="3113661" y="3490248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A5C29-3C35-09B3-7203-BF1CEF7B7D3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6280259" y="3209092"/>
            <a:ext cx="1745208" cy="632148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A63658-9219-11CC-1C06-61C13ABB3767}"/>
              </a:ext>
            </a:extLst>
          </p:cNvPr>
          <p:cNvSpPr txBox="1"/>
          <p:nvPr/>
        </p:nvSpPr>
        <p:spPr>
          <a:xfrm>
            <a:off x="7142351" y="3528116"/>
            <a:ext cx="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24C873-A478-3F58-AEF0-3AAEC5029172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2766653" y="2730834"/>
            <a:ext cx="1838990" cy="39936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32C584-9C63-96BF-FE76-F6F94731E731}"/>
              </a:ext>
            </a:extLst>
          </p:cNvPr>
          <p:cNvSpPr txBox="1"/>
          <p:nvPr/>
        </p:nvSpPr>
        <p:spPr>
          <a:xfrm>
            <a:off x="3350895" y="2677414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3F538-6A4C-673A-009A-05B868C40EFF}"/>
              </a:ext>
            </a:extLst>
          </p:cNvPr>
          <p:cNvSpPr txBox="1"/>
          <p:nvPr/>
        </p:nvSpPr>
        <p:spPr>
          <a:xfrm>
            <a:off x="3038178" y="1316210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29F69-A539-CAD6-260D-CA52D977A5DB}"/>
              </a:ext>
            </a:extLst>
          </p:cNvPr>
          <p:cNvCxnSpPr>
            <a:cxnSpLocks/>
            <a:stCxn id="48" idx="3"/>
            <a:endCxn id="18" idx="1"/>
          </p:cNvCxnSpPr>
          <p:nvPr/>
        </p:nvCxnSpPr>
        <p:spPr bwMode="auto">
          <a:xfrm flipV="1">
            <a:off x="3792064" y="1406401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6800ABC-33AF-C5DA-7B3F-565E9C192B34}"/>
              </a:ext>
            </a:extLst>
          </p:cNvPr>
          <p:cNvSpPr txBox="1"/>
          <p:nvPr/>
        </p:nvSpPr>
        <p:spPr>
          <a:xfrm>
            <a:off x="6426850" y="1344985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794549-610A-44CC-7FD9-FF232EAB7D33}"/>
              </a:ext>
            </a:extLst>
          </p:cNvPr>
          <p:cNvCxnSpPr>
            <a:cxnSpLocks/>
            <a:stCxn id="53" idx="1"/>
            <a:endCxn id="22" idx="1"/>
          </p:cNvCxnSpPr>
          <p:nvPr/>
        </p:nvCxnSpPr>
        <p:spPr bwMode="auto">
          <a:xfrm flipH="1" flipV="1">
            <a:off x="6050396" y="1401974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DCE60-65AA-4249-FEDE-2914D0425F43}"/>
              </a:ext>
            </a:extLst>
          </p:cNvPr>
          <p:cNvGrpSpPr/>
          <p:nvPr/>
        </p:nvGrpSpPr>
        <p:grpSpPr>
          <a:xfrm>
            <a:off x="1621513" y="2485923"/>
            <a:ext cx="1123267" cy="1296180"/>
            <a:chOff x="4785066" y="1146176"/>
            <a:chExt cx="1123267" cy="1296180"/>
          </a:xfrm>
        </p:grpSpPr>
        <p:pic>
          <p:nvPicPr>
            <p:cNvPr id="5" name="Picture 4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60D6B7E7-D79C-FBD0-82FB-67211F33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BBE5C6-755E-AD44-6FBD-997CF3FD97D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D1ABFF-0263-1D69-BE3F-243BE3176895}"/>
              </a:ext>
            </a:extLst>
          </p:cNvPr>
          <p:cNvSpPr txBox="1"/>
          <p:nvPr/>
        </p:nvSpPr>
        <p:spPr>
          <a:xfrm>
            <a:off x="2555723" y="6426645"/>
            <a:ext cx="55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Reduces data requirements and computational resources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64C4-0C25-4F43-6778-BBE97A50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B6178A-B0EA-D6B8-5C37-F13888F55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C4C5C5-9F7E-4369-CE99-129E7F96B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CAE1AA-EC28-E116-B597-E1E0C5B13154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218B3FA-A9F9-3272-61F3-C10319DA4853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6CB23-BFD1-FF3D-BCC3-CA0307DFD26B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BF178F-B44A-2DD6-A8A0-E247FF0D5558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4D685-5FB2-49FF-B84D-8EB597F2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BB5E-719C-1D50-FEF8-7AC6ACADB870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D1FBE-61FC-6A83-8A5F-F839316A00F3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DBD1-9331-3422-F9F7-86A411B05A48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BEF5AA-F67A-A25D-6818-E63C664FC347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497F9-BE08-10BB-BE56-6B44A5FDEB42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E4A14A-6844-5049-74D7-502C01D3707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516302-2E8F-7BF6-9222-E564A85F9ED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2880-482C-72E8-67C4-39A78B1C80A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509F9-E6B7-E1D7-0005-FC772491CC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7477BB9-E16B-2572-AAAA-77A7F197CAB2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8E4516-51AC-C70D-F494-2A694FCB7C08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A76BF0-ADFA-8BC9-B550-E2D89D564DCC}"/>
              </a:ext>
            </a:extLst>
          </p:cNvPr>
          <p:cNvSpPr/>
          <p:nvPr/>
        </p:nvSpPr>
        <p:spPr bwMode="auto">
          <a:xfrm>
            <a:off x="5933834" y="1419241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8BF5A7-EB30-9F1E-10F1-747465E91369}"/>
              </a:ext>
            </a:extLst>
          </p:cNvPr>
          <p:cNvCxnSpPr>
            <a:cxnSpLocks/>
            <a:stCxn id="18" idx="3"/>
            <a:endCxn id="61" idx="4"/>
          </p:cNvCxnSpPr>
          <p:nvPr/>
        </p:nvCxnSpPr>
        <p:spPr bwMode="auto">
          <a:xfrm flipV="1">
            <a:off x="6260444" y="2103211"/>
            <a:ext cx="357772" cy="594002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20" name="Straight Arrow Connector 9219">
            <a:extLst>
              <a:ext uri="{FF2B5EF4-FFF2-40B4-BE49-F238E27FC236}">
                <a16:creationId xmlns:a16="http://schemas.microsoft.com/office/drawing/2014/main" id="{51D3D0FE-C557-36BF-2EB6-E532E5FFAE28}"/>
              </a:ext>
            </a:extLst>
          </p:cNvPr>
          <p:cNvCxnSpPr>
            <a:cxnSpLocks/>
            <a:stCxn id="31" idx="1"/>
            <a:endCxn id="61" idx="4"/>
          </p:cNvCxnSpPr>
          <p:nvPr/>
        </p:nvCxnSpPr>
        <p:spPr bwMode="auto">
          <a:xfrm flipH="1" flipV="1">
            <a:off x="6618216" y="2103211"/>
            <a:ext cx="360050" cy="59679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5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98108-7F3E-8721-61AF-B2A3BCCD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78864-88BE-22BD-BA82-B7392A0FA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96EA02F-8AD1-211E-848C-376EE8A29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9A958F-171A-E23C-3913-8B54F1D4BBD2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144BF2-9D24-6953-CE1C-779A455A46BB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C83EC-1B97-3877-3081-D9637550FFB5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976792-6068-AACD-5256-0CEE55F16EEB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11451-C4B9-B194-6E3B-5DC8AF8B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9E600F-5C56-55D4-B1DD-C1F0C9FD9BDC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CBCCB-80F5-8EEF-1D8B-C5E22E0A68C5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C097BF-A62F-7E79-1BF8-B97DF9731511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0B1460-F636-16E7-7489-E14AD07D4E5E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A8DFCD-3FB2-A98F-3EB4-F49F14C7B511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17886B-197B-EF10-BADB-C71C16D78C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637E-F28E-A08A-D510-1269D7F9FB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D74C8-679B-D0C2-24C5-D062F5C98F3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61F62E-83B6-2F51-72D6-7E9DFE0BE61B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BEF8B-E591-9D23-F4B8-88AAAB0EA89C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F4A869-2473-BDE3-8191-E4A05B318451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C0D3A2-B6E3-8EB8-FCEE-8E274DEECAAB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382BA8-2376-09C4-7A06-943647609047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68DAD5-E76F-3B6C-33AA-F7E0596526F0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8DC073C-9E48-A82E-17D9-1CE54EFE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BF1A58C-D5E8-F73B-72C5-783E18CA1D2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ACA141-2BE3-DD59-9A57-9A765F35F663}"/>
              </a:ext>
            </a:extLst>
          </p:cNvPr>
          <p:cNvSpPr/>
          <p:nvPr/>
        </p:nvSpPr>
        <p:spPr bwMode="auto">
          <a:xfrm>
            <a:off x="3834490" y="1621106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D8D353F-9A32-CF0F-CA4D-FF8D77814FA0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36DB0B-4E95-AF36-26F7-EB13224AE3A6}"/>
              </a:ext>
            </a:extLst>
          </p:cNvPr>
          <p:cNvCxnSpPr>
            <a:cxnSpLocks/>
          </p:cNvCxnSpPr>
          <p:nvPr/>
        </p:nvCxnSpPr>
        <p:spPr bwMode="auto">
          <a:xfrm flipV="1">
            <a:off x="6275417" y="2305076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21278A-0C35-7020-3963-0D0164A121B9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963091"/>
            <a:ext cx="1073437" cy="73387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87BB91-A5FC-52C2-00FD-AF9A124020AC}"/>
              </a:ext>
            </a:extLst>
          </p:cNvPr>
          <p:cNvCxnSpPr>
            <a:cxnSpLocks/>
            <a:stCxn id="25" idx="0"/>
            <a:endCxn id="24" idx="6"/>
          </p:cNvCxnSpPr>
          <p:nvPr/>
        </p:nvCxnSpPr>
        <p:spPr bwMode="auto">
          <a:xfrm flipH="1" flipV="1">
            <a:off x="5203254" y="1963091"/>
            <a:ext cx="1414962" cy="8407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916D4-3077-AFED-ABF3-06B3BB63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864351-A6FD-FFEA-C6C9-A9657AC27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69389BB-1903-199C-7A05-4EA631A5D5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79DE2E-3D26-9227-AEE2-D7F3CE833037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CB48A47-41AE-6854-81FC-983FA4313C72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2897FC-9E7E-4A82-C7BD-8C76CD41FBF0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6C786B-8D77-FF77-2F9B-33A3502A7AE6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9D154-B49C-905F-4805-246EFFDF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06C01-60EF-479C-7075-444BF2E26CF2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4A783F-5C88-1F44-01D4-1AE742CF7286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D11A5-B21A-E601-0675-10D2F90FF05F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7C3C3E-96ED-5577-A79C-8DF29EBB69FF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30B7F-71F9-95B1-7809-9A3FD50E006B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7DF02C-5FE2-67BA-2B95-FEC6FD2DA37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D59BAB-AFB5-2FAF-29C5-7BCDAEB1982A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DEAA04-6DE6-BF04-9C33-C7455B50646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C4F978-00D6-D05A-A35D-F4AAECEA7E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5C466C2-FC71-99B0-D5CD-919623EF81AA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8ECE78-832B-B3D2-351C-6EEB066E9022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43E573F-2156-C5B2-CFEF-5293175043B9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DF3107-81A8-7686-1E83-8F14A7B41ADC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8CBB45-0D50-5736-AF57-9D077E61B301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1B4F07D-7D6C-6B72-550D-DEF53144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E18B132-9ADC-8095-FB80-1D5CEBDF2B8F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E47F4A-1F31-5876-162C-B766504571DA}"/>
              </a:ext>
            </a:extLst>
          </p:cNvPr>
          <p:cNvSpPr/>
          <p:nvPr/>
        </p:nvSpPr>
        <p:spPr bwMode="auto">
          <a:xfrm>
            <a:off x="3834490" y="1621106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096D57D-D777-DC97-9B44-C2770DEFE1E1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04C844-7EEC-FD60-3AE5-19CBD981987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95217" y="2305076"/>
            <a:ext cx="283049" cy="252179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D7F053-933F-4405-AB20-3E13337A9ADB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963091"/>
            <a:ext cx="1073437" cy="73387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23C8E-ABF2-0385-1E0C-3C503CD40E85}"/>
              </a:ext>
            </a:extLst>
          </p:cNvPr>
          <p:cNvCxnSpPr>
            <a:cxnSpLocks/>
            <a:stCxn id="25" idx="0"/>
            <a:endCxn id="24" idx="6"/>
          </p:cNvCxnSpPr>
          <p:nvPr/>
        </p:nvCxnSpPr>
        <p:spPr bwMode="auto">
          <a:xfrm flipH="1" flipV="1">
            <a:off x="5203254" y="1963091"/>
            <a:ext cx="1414962" cy="8407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B4171-E52A-97E7-047C-288B8AB8F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E528FA-D747-FEF0-3F4E-5705E817B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7B9B7C5-E8F0-A37D-EE1F-8E67053D7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C5ECAF-23B4-22F4-792D-90A931FD5CA5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3623AC-DB16-7CDA-4F5A-51A37BD8CABD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5D4E4-31A7-7EE5-CE99-0DDE993AD9F8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E6A06A-1860-4103-337D-C65B02CF38CE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7C0127-F640-BF18-BF75-BF2BCDEA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632AC9-C271-C1EF-69A4-99444B748760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3A2645-86B0-A6AD-15ED-09992A3A4A20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6DD1D5-F83A-03BE-0C4C-B6CE4CDFA52F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D6C7AF-5D63-14F4-84FB-072BD10E0219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958BC-B283-D556-C2DB-3ADEFC31AFA8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2C421C-A886-E6F5-90FA-95D701CDF10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CAFAA9-E889-61BE-E66E-B189315F2449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5F0754-8D98-C879-68E8-CA1596FA09CD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FEA53-D033-B280-689C-B4FABECCE2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517CC98-0314-625C-D72E-087BA51FF483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FCE933-7087-233B-AAB1-BC45D328246E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1BE816-DA07-68AF-05AE-605B8EB9C328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FE70A1-B9CB-18C8-210B-39E950392DFA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6EBC7A-F6E2-DD78-0EF8-223EB4181D93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86916F8-FF90-532F-EBC1-15FA1763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1295AE-E8D6-4835-2789-6286D2F7F0A9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49E1FB1-308E-DFEC-6620-3BB9C73D41E6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4046471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7B06-CFBB-D4ED-DDBF-AFECB742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1D8868-2A98-17EE-111C-5CC34173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DA01CBF-10B6-086E-20B1-0A79A5404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B63B8C-8D94-26D8-5A07-EFF9A074A497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902625-84D6-B494-980D-1857262D06EC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F8618-B611-B7F5-3076-C7B25C705625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C8CFB1-F99A-5D37-D7FF-A283BE14A7E0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73E54-A391-47DA-500A-E56B87A3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2F0CE-4A34-370C-BE50-F62B1B512E62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BACC0B-E4AC-65AD-1FAD-60F4E45C9131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4853DC-1A3A-79B8-8355-02CDF4510BD9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96E28-FEBF-8EC4-953F-F812C28F567F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CD2C7E-3AB7-6629-B479-C4C1628F6C8C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3B2C-DF6B-19AF-4E6C-ECE7A5F34B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5B13C-8928-7D9A-03C8-2D3E68D89D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710AB-51C7-8E36-1F4E-107C76818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7FE55-777F-52F7-70EB-95479527BA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C2D4759-E258-726E-E083-57089B91C97C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78E237-C63A-6E17-6086-D039513FF244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3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C883C3-21A5-E532-CCC5-CEB5BB372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C9DF6C-CE51-FA09-D4D8-CF3D2B79A1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19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AAE61724-E838-4F62-2665-B43F39C7F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91791D-77C8-2710-CE9D-2E3AFD49580D}"/>
              </a:ext>
            </a:extLst>
          </p:cNvPr>
          <p:cNvSpPr/>
          <p:nvPr/>
        </p:nvSpPr>
        <p:spPr bwMode="auto">
          <a:xfrm>
            <a:off x="1470814" y="2576794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816D8-CD6D-B6A5-005C-932ED48B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46" y="5247743"/>
            <a:ext cx="1117990" cy="11179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55A94E-513B-89B8-088E-A7A71A258DA4}"/>
              </a:ext>
            </a:extLst>
          </p:cNvPr>
          <p:cNvCxnSpPr/>
          <p:nvPr/>
        </p:nvCxnSpPr>
        <p:spPr bwMode="auto">
          <a:xfrm flipV="1">
            <a:off x="2814281" y="479966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B66B4B-2646-25FB-20A2-C5234DB3C50C}"/>
              </a:ext>
            </a:extLst>
          </p:cNvPr>
          <p:cNvCxnSpPr/>
          <p:nvPr/>
        </p:nvCxnSpPr>
        <p:spPr bwMode="auto">
          <a:xfrm flipV="1">
            <a:off x="2779648" y="213529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AD7F22-8E36-F1A1-0F34-250246866FAC}"/>
              </a:ext>
            </a:extLst>
          </p:cNvPr>
          <p:cNvSpPr/>
          <p:nvPr/>
        </p:nvSpPr>
        <p:spPr bwMode="auto">
          <a:xfrm rot="16200000">
            <a:off x="2707638" y="1239746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28DC9-D390-3ECB-CBA0-F1E2AECF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65" y="5247743"/>
            <a:ext cx="1117990" cy="111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B9AD99-59B3-976F-7E17-C6EE8C04776B}"/>
              </a:ext>
            </a:extLst>
          </p:cNvPr>
          <p:cNvSpPr/>
          <p:nvPr/>
        </p:nvSpPr>
        <p:spPr bwMode="auto">
          <a:xfrm>
            <a:off x="5922780" y="1955326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FE3F288-7180-559E-331D-CD6DC9241E3F}"/>
              </a:ext>
            </a:extLst>
          </p:cNvPr>
          <p:cNvSpPr/>
          <p:nvPr/>
        </p:nvSpPr>
        <p:spPr bwMode="auto">
          <a:xfrm>
            <a:off x="6066800" y="3666018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E4CFC1-0AA7-C2B5-0713-A15D3D631A30}"/>
              </a:ext>
            </a:extLst>
          </p:cNvPr>
          <p:cNvSpPr/>
          <p:nvPr/>
        </p:nvSpPr>
        <p:spPr bwMode="auto">
          <a:xfrm>
            <a:off x="7317924" y="3666018"/>
            <a:ext cx="1050054" cy="632482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988C2-B476-0C30-0573-358864EA90E2}"/>
              </a:ext>
            </a:extLst>
          </p:cNvPr>
          <p:cNvSpPr/>
          <p:nvPr/>
        </p:nvSpPr>
        <p:spPr bwMode="auto">
          <a:xfrm rot="16200000">
            <a:off x="6539469" y="3013006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9C177F-8708-FB82-A062-C21B8893F65C}"/>
              </a:ext>
            </a:extLst>
          </p:cNvPr>
          <p:cNvSpPr/>
          <p:nvPr/>
        </p:nvSpPr>
        <p:spPr bwMode="auto">
          <a:xfrm>
            <a:off x="6693933" y="2236317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182CDA-87AF-33A2-A8CA-B98405809EC1}"/>
              </a:ext>
            </a:extLst>
          </p:cNvPr>
          <p:cNvCxnSpPr/>
          <p:nvPr/>
        </p:nvCxnSpPr>
        <p:spPr bwMode="auto">
          <a:xfrm flipV="1">
            <a:off x="6606875" y="429850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4C2E8D-0289-4219-6DE1-C9B3F33E54E5}"/>
              </a:ext>
            </a:extLst>
          </p:cNvPr>
          <p:cNvCxnSpPr/>
          <p:nvPr/>
        </p:nvCxnSpPr>
        <p:spPr bwMode="auto">
          <a:xfrm flipV="1">
            <a:off x="6594210" y="338896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18D571-B0C3-F7A7-2B1E-F290A0018B1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6551" y="2852387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E5FE74-8B69-A0C0-124D-4361D345515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1614" y="1522979"/>
            <a:ext cx="0" cy="288327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75FF961-3608-F4D1-248F-C1AFE75B6582}"/>
              </a:ext>
            </a:extLst>
          </p:cNvPr>
          <p:cNvSpPr/>
          <p:nvPr/>
        </p:nvSpPr>
        <p:spPr bwMode="auto">
          <a:xfrm rot="16200000">
            <a:off x="7146950" y="730869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4DB273-29FF-C4BA-3CC0-0184924D9D00}"/>
              </a:ext>
            </a:extLst>
          </p:cNvPr>
          <p:cNvCxnSpPr/>
          <p:nvPr/>
        </p:nvCxnSpPr>
        <p:spPr bwMode="auto">
          <a:xfrm flipV="1">
            <a:off x="7245841" y="479966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38B195-A060-A855-B5B9-074A80FF2D12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3124" y="1378904"/>
            <a:ext cx="2736380" cy="396342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61C618-5111-A0C9-7191-61B2F708BC40}"/>
              </a:ext>
            </a:extLst>
          </p:cNvPr>
          <p:cNvSpPr txBox="1"/>
          <p:nvPr/>
        </p:nvSpPr>
        <p:spPr>
          <a:xfrm>
            <a:off x="4687914" y="1261075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83162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49F1-E433-AA30-5EC0-BD357D66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15256-DB4D-DC1A-5917-516298250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E3CB906-E7A1-995E-AFD4-D6A6C36BB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8A1A8-FD6B-3138-37FC-8C91505A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00" y="2485245"/>
            <a:ext cx="2380000" cy="23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74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8C4A2C-99C2-6454-2FF7-FC01CF8B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2A8B9E-6389-E31A-F0A8-F56B78938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A94DE33-D1B0-0EC9-0489-1A079E4E71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7A8FF2E-A467-1BE3-CE52-F3A2EEB038B4}"/>
              </a:ext>
            </a:extLst>
          </p:cNvPr>
          <p:cNvSpPr/>
          <p:nvPr/>
        </p:nvSpPr>
        <p:spPr bwMode="auto">
          <a:xfrm>
            <a:off x="1470814" y="2576794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275CE-C8BA-CBBC-1AB8-EE2949F3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46" y="5247743"/>
            <a:ext cx="1117990" cy="11179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36D17E-BF7C-B9C8-9CAB-E57CB578AA83}"/>
              </a:ext>
            </a:extLst>
          </p:cNvPr>
          <p:cNvCxnSpPr/>
          <p:nvPr/>
        </p:nvCxnSpPr>
        <p:spPr bwMode="auto">
          <a:xfrm flipV="1">
            <a:off x="2814281" y="479966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2FDC53-89D5-4294-E132-BB882F6D0A00}"/>
              </a:ext>
            </a:extLst>
          </p:cNvPr>
          <p:cNvCxnSpPr/>
          <p:nvPr/>
        </p:nvCxnSpPr>
        <p:spPr bwMode="auto">
          <a:xfrm flipV="1">
            <a:off x="2779648" y="213529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F926B8-CA6C-F96F-6D18-BFE2CCBCBB54}"/>
              </a:ext>
            </a:extLst>
          </p:cNvPr>
          <p:cNvSpPr/>
          <p:nvPr/>
        </p:nvSpPr>
        <p:spPr bwMode="auto">
          <a:xfrm>
            <a:off x="5922780" y="1955271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5F512F-ABDE-5774-81DC-276C1991E7EE}"/>
              </a:ext>
            </a:extLst>
          </p:cNvPr>
          <p:cNvSpPr/>
          <p:nvPr/>
        </p:nvSpPr>
        <p:spPr bwMode="auto">
          <a:xfrm>
            <a:off x="6066800" y="3665963"/>
            <a:ext cx="1050054" cy="632482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1D8F11-BF99-C48D-3E6D-8C643257BB1C}"/>
              </a:ext>
            </a:extLst>
          </p:cNvPr>
          <p:cNvSpPr/>
          <p:nvPr/>
        </p:nvSpPr>
        <p:spPr bwMode="auto">
          <a:xfrm>
            <a:off x="7317924" y="3665963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155A69-260F-8FDB-0E48-6970D554CF22}"/>
              </a:ext>
            </a:extLst>
          </p:cNvPr>
          <p:cNvSpPr/>
          <p:nvPr/>
        </p:nvSpPr>
        <p:spPr bwMode="auto">
          <a:xfrm rot="16200000">
            <a:off x="7798095" y="3002274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1D4043-3309-127C-1AA2-822CB34048F6}"/>
              </a:ext>
            </a:extLst>
          </p:cNvPr>
          <p:cNvSpPr/>
          <p:nvPr/>
        </p:nvSpPr>
        <p:spPr bwMode="auto">
          <a:xfrm>
            <a:off x="6693933" y="22362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1FE72-2C78-7FBC-AA05-DB984176E3DF}"/>
              </a:ext>
            </a:extLst>
          </p:cNvPr>
          <p:cNvCxnSpPr/>
          <p:nvPr/>
        </p:nvCxnSpPr>
        <p:spPr bwMode="auto">
          <a:xfrm flipV="1">
            <a:off x="7842949" y="429844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14B4EA-F33F-FEB7-47FF-C0F1D191372D}"/>
              </a:ext>
            </a:extLst>
          </p:cNvPr>
          <p:cNvCxnSpPr/>
          <p:nvPr/>
        </p:nvCxnSpPr>
        <p:spPr bwMode="auto">
          <a:xfrm flipV="1">
            <a:off x="7842949" y="338890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DAE3EA-8BFD-F992-05A5-6D25708043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51020" y="2868744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CB2E9-652B-7C31-8AC7-E24941919661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1614" y="1522924"/>
            <a:ext cx="0" cy="288327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E67E9BC-333B-3174-5ABA-5277BA26D2E8}"/>
              </a:ext>
            </a:extLst>
          </p:cNvPr>
          <p:cNvSpPr/>
          <p:nvPr/>
        </p:nvSpPr>
        <p:spPr bwMode="auto">
          <a:xfrm rot="16200000">
            <a:off x="7146950" y="730814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6B22-EA3D-2A89-ED84-F48592DCB1DA}"/>
              </a:ext>
            </a:extLst>
          </p:cNvPr>
          <p:cNvSpPr txBox="1"/>
          <p:nvPr/>
        </p:nvSpPr>
        <p:spPr>
          <a:xfrm>
            <a:off x="6171365" y="5545128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979978-331E-55AD-1740-E82E71674869}"/>
              </a:ext>
            </a:extLst>
          </p:cNvPr>
          <p:cNvCxnSpPr/>
          <p:nvPr/>
        </p:nvCxnSpPr>
        <p:spPr bwMode="auto">
          <a:xfrm flipV="1">
            <a:off x="7245841" y="479966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3B142C-ED9B-8BB9-4A33-A483D556C310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3124" y="1378904"/>
            <a:ext cx="2736380" cy="396342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143EBA-8176-C164-83C9-DD19EFFF540F}"/>
              </a:ext>
            </a:extLst>
          </p:cNvPr>
          <p:cNvSpPr txBox="1"/>
          <p:nvPr/>
        </p:nvSpPr>
        <p:spPr>
          <a:xfrm>
            <a:off x="4687914" y="1261075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1C0A6A-D4EB-545D-F2C9-1AB72B5BE6E1}"/>
              </a:ext>
            </a:extLst>
          </p:cNvPr>
          <p:cNvSpPr/>
          <p:nvPr/>
        </p:nvSpPr>
        <p:spPr bwMode="auto">
          <a:xfrm rot="16200000">
            <a:off x="2707638" y="1230604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C8A254-B86A-E874-6EEE-1B0DFB27DFCA}"/>
              </a:ext>
            </a:extLst>
          </p:cNvPr>
          <p:cNvSpPr txBox="1"/>
          <p:nvPr/>
        </p:nvSpPr>
        <p:spPr>
          <a:xfrm>
            <a:off x="3631337" y="6426645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Guide alignment </a:t>
            </a:r>
          </a:p>
          <a:p>
            <a:r>
              <a:rPr lang="en-US" b="1" dirty="0">
                <a:solidFill>
                  <a:schemeClr val="tx1"/>
                </a:solidFill>
              </a:rPr>
              <a:t>(through high-quality representations)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735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A66C-4493-23BA-9B78-059C424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C0EB3AE-FDD3-5764-3DF9-3DEA06AC0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49BFF-E2E6-E5F6-2BCF-1E6D4CC2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0" y="2053185"/>
            <a:ext cx="10106674" cy="2880400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9A6309-FD90-EB46-D917-5C06F3D32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88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1BC8-2897-E285-B9F4-11CB6D6D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5C87-DD9E-F54C-EA92-8CCDC036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30" y="813738"/>
            <a:ext cx="6408940" cy="5935373"/>
          </a:xfrm>
          <a:prstGeom prst="rect">
            <a:avLst/>
          </a:prstGeom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2B8943FE-9428-0D4C-2ABC-124157CA9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4262-1563-4878-C6EC-6A360C21A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67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DAD6-5628-8FB9-B77B-8241B475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ADFE04D-02B4-2D6B-4830-F884E0D29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C578C-0DF3-2B9E-A3A5-37BAFE8C2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7" name="Picture 6" descr="A collage of images of food and water&#10;&#10;Description automatically generated">
            <a:extLst>
              <a:ext uri="{FF2B5EF4-FFF2-40B4-BE49-F238E27FC236}">
                <a16:creationId xmlns:a16="http://schemas.microsoft.com/office/drawing/2014/main" id="{9F44A61B-6D68-A488-F1B8-B02E3CA5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0" y="2610512"/>
            <a:ext cx="4996024" cy="3565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D319E-D0FD-E8FE-AB2D-ABD6726960EA}"/>
              </a:ext>
            </a:extLst>
          </p:cNvPr>
          <p:cNvSpPr txBox="1"/>
          <p:nvPr/>
        </p:nvSpPr>
        <p:spPr>
          <a:xfrm rot="1162038">
            <a:off x="5588591" y="222178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062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009BD-00B5-7402-DC92-09B3302D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A1BBD-8F27-70A0-12B0-85B8C34AC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98D6E0-7D62-FA5E-C04C-A6B2E8C27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3" name="Picture 2" descr="A diagram of a hexagon with numbers and lines&#10;&#10;Description automatically generated">
            <a:extLst>
              <a:ext uri="{FF2B5EF4-FFF2-40B4-BE49-F238E27FC236}">
                <a16:creationId xmlns:a16="http://schemas.microsoft.com/office/drawing/2014/main" id="{1BB8FFE2-7E50-63FB-BB5A-C2928AA04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0" y="2275091"/>
            <a:ext cx="4744440" cy="3740400"/>
          </a:xfrm>
          <a:prstGeom prst="rect">
            <a:avLst/>
          </a:prstGeom>
        </p:spPr>
      </p:pic>
      <p:pic>
        <p:nvPicPr>
          <p:cNvPr id="6" name="Picture 5" descr="A diagram of a hexagon with numbers and letters&#10;&#10;Description automatically generated">
            <a:extLst>
              <a:ext uri="{FF2B5EF4-FFF2-40B4-BE49-F238E27FC236}">
                <a16:creationId xmlns:a16="http://schemas.microsoft.com/office/drawing/2014/main" id="{C610D0AF-B0E7-1044-3125-5424BC0AA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2275091"/>
            <a:ext cx="4018724" cy="3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E567-13F9-422B-3133-233B31BB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871FB8-8D41-7353-A3B4-58BB7D4F3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B66BAC-A04E-0C3D-FA92-1C4E528D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5FBFE-FC36-6A21-6762-DCE633504130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D33053-CEC4-8512-AE99-DC84C10BB513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76A577-913F-36B1-09E9-2558A82AF2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BDDC6-E178-AD9A-A5B9-9E2227867C5F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37ADD-0153-B413-3625-3644D7269099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8B900F-C8A4-2201-7731-66E658F2385C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90E4A-8789-FA65-E5B2-69E523FEC26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550A3-CAA6-991C-986E-5C4EB602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25B00-BDDC-B95A-2BD3-A727AE14C689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487CE-536C-E68F-1F65-3BB3CE7EB256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85059-6C97-F5F8-6655-829513739C6D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F6AF31-F001-2979-33F9-3DFFAE48E9F8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2FAAD0-DA16-A574-33E0-4B6371940EE8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8197-D08C-27EE-C468-7629A6740B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6A4ED3-A763-A09A-A6C9-6243B833658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E08E3B-AD30-03D3-6D0D-BA2B9F63EA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C26CB9-C69A-878C-EFFE-AD1018CB41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9F4E9-F900-47F3-7A32-2264187DC5A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1B61E1-C2A2-05AB-2FE2-B5DC01193BA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F02581-208D-ABFB-69BE-78F34EAA5EF6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F0319D-D817-CE4B-D4A0-15C304CCF4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21A83E-3572-F7BC-4A35-E0649FFE3DE5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9634DD-AEA1-68AD-58FF-4FB7A629A8AD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524A0A-07E5-7A0C-C190-B08FE319E087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65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69277-1A2E-BE29-DEFE-74C350FD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3B2A72-E325-3A67-82AA-C87E39CB2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5FB2EF-D1AB-FBB9-AB92-7321A5358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sz="2400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67AFC-871B-7F86-4966-B6B65A0D324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84C1FF-F5ED-BB1D-E0A1-7ABB3939A992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BDB42-871C-C177-6C62-B21D3F6EBDEA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F69F1-9E91-2431-FF15-FC7986CF67DC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E3D69-2F95-9A06-37BD-352197A637C2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E00BEA-AEAC-8B95-98B2-12FA74851F7E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chemeClr val="dk1">
                <a:shade val="95000"/>
                <a:satMod val="105000"/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19B8C-94BE-C309-FB66-14752DF810E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9A2D65-5DB0-28F9-DF84-E4A9C8D17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ACAB-F4C6-8C32-18A7-1BAAAF51E630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87A8D2-D392-CC6B-8D54-5755B8CBDE1D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870F95-8438-5CFD-F368-795DBF93CF6F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B4513B-8C0D-C4FC-01F1-E2EF674E7F34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6F19C4-E384-56FD-71E9-859A4349BBB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831B39-C4BA-F109-F54E-2092EB728747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962F0-4F6C-D5E7-9F46-18E1870A4C68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2E2BEB-7E8D-D3F9-F5BB-A9519A4AD1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3BC240-C488-C903-A6A8-36E769C0E8C7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B31FC6-09CD-0204-0632-8C8FD2BA383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6390DE-977B-8F29-D880-2C346447931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D7D39C-9427-5A22-27C8-F9819120E5EA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40000"/>
                  </a:schemeClr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05EDA0-3083-56B3-EF93-E4F520FE0E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4769D8-5AE8-3DB2-028B-C78AE624E8E6}"/>
              </a:ext>
            </a:extLst>
          </p:cNvPr>
          <p:cNvSpPr txBox="1"/>
          <p:nvPr/>
        </p:nvSpPr>
        <p:spPr>
          <a:xfrm>
            <a:off x="695582" y="3473647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34F31-8BC2-9A8B-3099-162ADA58A3F5}"/>
              </a:ext>
            </a:extLst>
          </p:cNvPr>
          <p:cNvSpPr txBox="1"/>
          <p:nvPr/>
        </p:nvSpPr>
        <p:spPr>
          <a:xfrm>
            <a:off x="6663989" y="3473647"/>
            <a:ext cx="2622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7BF052-3BC5-3FE4-4C77-A18F760DC904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0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F3D08-702E-623D-C0C5-7D490C59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9367E4-8D1F-6C4A-7167-A20253783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7EB201C-C935-B8AF-096E-41CF19C7B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Fine-</a:t>
            </a:r>
            <a:r>
              <a:rPr lang="de-DE" sz="2400" b="0" i="1" dirty="0" err="1"/>
              <a:t>grained</a:t>
            </a:r>
            <a:r>
              <a:rPr lang="de-DE" sz="2400" b="0" i="1" dirty="0"/>
              <a:t> Alignment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A5ADBA-3556-FADF-67A2-B1D012FE5A9C}"/>
              </a:ext>
            </a:extLst>
          </p:cNvPr>
          <p:cNvSpPr/>
          <p:nvPr/>
        </p:nvSpPr>
        <p:spPr bwMode="auto">
          <a:xfrm>
            <a:off x="3977936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0693BD-6836-7199-4CC3-8F36D8B4980E}"/>
              </a:ext>
            </a:extLst>
          </p:cNvPr>
          <p:cNvSpPr/>
          <p:nvPr/>
        </p:nvSpPr>
        <p:spPr bwMode="auto">
          <a:xfrm>
            <a:off x="5229059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C2A06A-E8D0-B71B-67FB-A74B682EF655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9AA72B-5A5A-1023-B03A-C43CFFF2166D}"/>
              </a:ext>
            </a:extLst>
          </p:cNvPr>
          <p:cNvSpPr/>
          <p:nvPr/>
        </p:nvSpPr>
        <p:spPr bwMode="auto">
          <a:xfrm>
            <a:off x="4605643" y="3065261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5007A-648A-A424-BF3A-4C49BC3CA33E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98F46-D712-85BF-E0E7-A967DCECCFBF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0329E-054A-75A5-0C55-FFF0BD70EA7C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2A1F41-FE77-2BCC-EEEB-B6DC7AB2F94F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5BCA7-1FF0-0936-C741-3EBAF9989E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AFDECC-B85F-3E97-2CE4-6FA170406E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671943-2C9F-F599-9BFE-29501D644134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AF8207-17F9-7A14-07DD-987ACC198958}"/>
              </a:ext>
            </a:extLst>
          </p:cNvPr>
          <p:cNvGrpSpPr/>
          <p:nvPr/>
        </p:nvGrpSpPr>
        <p:grpSpPr>
          <a:xfrm flipH="1">
            <a:off x="5458922" y="1768282"/>
            <a:ext cx="591474" cy="567967"/>
            <a:chOff x="5292574" y="1748284"/>
            <a:chExt cx="591474" cy="56796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68BE3D-D732-6B17-72D4-C464D0ABC7B2}"/>
                </a:ext>
              </a:extLst>
            </p:cNvPr>
            <p:cNvSpPr/>
            <p:nvPr/>
          </p:nvSpPr>
          <p:spPr bwMode="auto">
            <a:xfrm>
              <a:off x="5292574" y="1750154"/>
              <a:ext cx="89711" cy="566097"/>
            </a:xfrm>
            <a:prstGeom prst="rect">
              <a:avLst/>
            </a:prstGeom>
            <a:solidFill>
              <a:srgbClr val="BAC8D3"/>
            </a:solidFill>
            <a:ln w="9525" cap="flat" cmpd="sng" algn="ctr">
              <a:solidFill>
                <a:srgbClr val="23445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9DE2CB-1A04-285B-F334-48D41036197D}"/>
                </a:ext>
              </a:extLst>
            </p:cNvPr>
            <p:cNvSpPr/>
            <p:nvPr/>
          </p:nvSpPr>
          <p:spPr bwMode="auto">
            <a:xfrm>
              <a:off x="5454189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0DE07C-4ABD-A6C5-22AB-5426F6A71D14}"/>
                </a:ext>
              </a:extLst>
            </p:cNvPr>
            <p:cNvSpPr/>
            <p:nvPr/>
          </p:nvSpPr>
          <p:spPr bwMode="auto">
            <a:xfrm>
              <a:off x="5794337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3DCD88-29CF-E720-61F1-062F4C9BD8CE}"/>
                </a:ext>
              </a:extLst>
            </p:cNvPr>
            <p:cNvSpPr txBox="1"/>
            <p:nvPr/>
          </p:nvSpPr>
          <p:spPr>
            <a:xfrm>
              <a:off x="5474990" y="184237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4C13EA8-247E-CFD8-B17A-27C3E40868E8}"/>
              </a:ext>
            </a:extLst>
          </p:cNvPr>
          <p:cNvSpPr txBox="1"/>
          <p:nvPr/>
        </p:nvSpPr>
        <p:spPr>
          <a:xfrm>
            <a:off x="6426850" y="1996212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7FA33D-AD51-8ACF-2E15-00706D45E3D9}"/>
              </a:ext>
            </a:extLst>
          </p:cNvPr>
          <p:cNvCxnSpPr>
            <a:cxnSpLocks/>
            <a:stCxn id="29" idx="1"/>
            <a:endCxn id="22" idx="1"/>
          </p:cNvCxnSpPr>
          <p:nvPr/>
        </p:nvCxnSpPr>
        <p:spPr bwMode="auto">
          <a:xfrm flipH="1" flipV="1">
            <a:off x="6050396" y="2053201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1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8F4A-9E72-D820-9E3D-6B1BB121D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08D93B-489D-4BBD-6D2B-9484F48802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4CB58BA-8F69-4F52-EB6D-EDCB21E277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Fine-</a:t>
            </a:r>
            <a:r>
              <a:rPr lang="de-DE" sz="2400" b="0" i="1" dirty="0" err="1"/>
              <a:t>grained</a:t>
            </a:r>
            <a:r>
              <a:rPr lang="de-DE" sz="2400" b="0" i="1" dirty="0"/>
              <a:t> Alignment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C54339-7C10-7B43-F6FD-52ECD8B44391}"/>
              </a:ext>
            </a:extLst>
          </p:cNvPr>
          <p:cNvSpPr/>
          <p:nvPr/>
        </p:nvSpPr>
        <p:spPr bwMode="auto">
          <a:xfrm>
            <a:off x="3977936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CE777A-0DD1-2D25-B771-B5DD9CBBA96B}"/>
              </a:ext>
            </a:extLst>
          </p:cNvPr>
          <p:cNvSpPr/>
          <p:nvPr/>
        </p:nvSpPr>
        <p:spPr bwMode="auto">
          <a:xfrm>
            <a:off x="5229059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341A7-7868-3FB0-6CED-B3426BAA453C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B4335C-AD2A-FBB2-0A97-1257729290CF}"/>
              </a:ext>
            </a:extLst>
          </p:cNvPr>
          <p:cNvSpPr/>
          <p:nvPr/>
        </p:nvSpPr>
        <p:spPr bwMode="auto">
          <a:xfrm>
            <a:off x="4605643" y="3065261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812B8-A85E-4DCE-C657-65F6E949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C77ACF-5337-2358-067B-C02BB344D72A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D5845A-0466-D1B3-CDBB-105C37CA3AF0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60B9FA-AD38-7B2D-AB4B-B5A4827958F1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2661E3-65D7-5978-AE87-4C3304DA0B4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F46AD0-A1A3-D6F8-CDED-CA6E7CFC0865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507F25-C2C5-03D9-99BE-9751DA8803DB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9191F-3898-5C2E-AB05-F1A482A93590}"/>
              </a:ext>
            </a:extLst>
          </p:cNvPr>
          <p:cNvSpPr/>
          <p:nvPr/>
        </p:nvSpPr>
        <p:spPr bwMode="auto">
          <a:xfrm>
            <a:off x="4220488" y="1774579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3BB149-98F3-EC22-8232-D68296DEFE70}"/>
              </a:ext>
            </a:extLst>
          </p:cNvPr>
          <p:cNvSpPr/>
          <p:nvPr/>
        </p:nvSpPr>
        <p:spPr bwMode="auto">
          <a:xfrm>
            <a:off x="4382103" y="1772709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FFC96-5CD0-81DD-783A-EC4653ED81A7}"/>
              </a:ext>
            </a:extLst>
          </p:cNvPr>
          <p:cNvSpPr/>
          <p:nvPr/>
        </p:nvSpPr>
        <p:spPr bwMode="auto">
          <a:xfrm>
            <a:off x="4722251" y="1772709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83256-AE32-3B9C-C76D-A905CD8300CC}"/>
              </a:ext>
            </a:extLst>
          </p:cNvPr>
          <p:cNvSpPr txBox="1"/>
          <p:nvPr/>
        </p:nvSpPr>
        <p:spPr>
          <a:xfrm>
            <a:off x="4402904" y="18667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DCD60C-7ACC-F9C3-3271-956AE2FAC9E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3792064" y="2057628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31B614-C1F2-0F81-01CE-4B8EDCB4AB76}"/>
              </a:ext>
            </a:extLst>
          </p:cNvPr>
          <p:cNvSpPr txBox="1"/>
          <p:nvPr/>
        </p:nvSpPr>
        <p:spPr>
          <a:xfrm>
            <a:off x="3038178" y="1967437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</p:spTree>
    <p:extLst>
      <p:ext uri="{BB962C8B-B14F-4D97-AF65-F5344CB8AC3E}">
        <p14:creationId xmlns:p14="http://schemas.microsoft.com/office/powerpoint/2010/main" val="2759494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3C8D-873C-73A5-FCC2-D5677577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49D8E-3740-F543-2A32-56C494E0D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29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25892F0-DB13-4DDD-1998-B354640D9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endParaRPr lang="de-DE" sz="2400" b="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D83AE-E2A6-50A2-9873-DEAEED5E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842381"/>
            <a:ext cx="7772400" cy="38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334C-E840-58A4-5707-39A48D34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2C9E2-55CC-3345-D31B-DA3E8A294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B758742-8DA7-6F58-EB9B-6C92BB3F7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1D46A-E794-DB3A-5865-10BACB4E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C5B6E4-2251-7E10-F63B-19D0C033437F}"/>
              </a:ext>
            </a:extLst>
          </p:cNvPr>
          <p:cNvSpPr/>
          <p:nvPr/>
        </p:nvSpPr>
        <p:spPr bwMode="auto">
          <a:xfrm>
            <a:off x="3360516" y="2342971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84E5A-D17C-22E3-78C1-474265644F29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/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30B56-6762-D203-1212-0DA70F203165}"/>
              </a:ext>
            </a:extLst>
          </p:cNvPr>
          <p:cNvCxnSpPr/>
          <p:nvPr/>
        </p:nvCxnSpPr>
        <p:spPr bwMode="auto">
          <a:xfrm>
            <a:off x="246630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37A2A1-D8E8-CB9E-AB50-72B12552DAB5}"/>
              </a:ext>
            </a:extLst>
          </p:cNvPr>
          <p:cNvCxnSpPr/>
          <p:nvPr/>
        </p:nvCxnSpPr>
        <p:spPr bwMode="auto">
          <a:xfrm>
            <a:off x="520268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9C4247-FCAC-4CDB-43ED-8EF799309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2196590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1BDF5D-47BC-428A-E89E-6DB165FF085D}"/>
              </a:ext>
            </a:extLst>
          </p:cNvPr>
          <p:cNvSpPr txBox="1"/>
          <p:nvPr/>
        </p:nvSpPr>
        <p:spPr>
          <a:xfrm>
            <a:off x="7218960" y="198565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Classification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B728D0-E77D-B83D-A9B8-9482651C355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2742238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90AFE5-3A55-5B2F-134B-6CECB8DCFE1A}"/>
              </a:ext>
            </a:extLst>
          </p:cNvPr>
          <p:cNvSpPr txBox="1"/>
          <p:nvPr/>
        </p:nvSpPr>
        <p:spPr>
          <a:xfrm>
            <a:off x="7218960" y="321171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Retrieval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7E6941-74DD-16E8-7412-ED78A4BCFBB6}"/>
              </a:ext>
            </a:extLst>
          </p:cNvPr>
          <p:cNvCxnSpPr/>
          <p:nvPr/>
        </p:nvCxnSpPr>
        <p:spPr bwMode="auto">
          <a:xfrm>
            <a:off x="717895" y="3997455"/>
            <a:ext cx="8605041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ECCC32-21DA-4259-8FED-2E73EC38686E}"/>
              </a:ext>
            </a:extLst>
          </p:cNvPr>
          <p:cNvSpPr/>
          <p:nvPr/>
        </p:nvSpPr>
        <p:spPr bwMode="auto">
          <a:xfrm>
            <a:off x="3360516" y="497841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B7CFA-D0B5-3A14-6DC4-921E9D686D03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/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30E24-696E-26B5-45C1-DF55CCAF0101}"/>
              </a:ext>
            </a:extLst>
          </p:cNvPr>
          <p:cNvCxnSpPr/>
          <p:nvPr/>
        </p:nvCxnSpPr>
        <p:spPr bwMode="auto">
          <a:xfrm>
            <a:off x="246630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EF203-3AC9-6E9D-6B55-5F6119293A6C}"/>
              </a:ext>
            </a:extLst>
          </p:cNvPr>
          <p:cNvCxnSpPr/>
          <p:nvPr/>
        </p:nvCxnSpPr>
        <p:spPr bwMode="auto">
          <a:xfrm>
            <a:off x="520268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80803-5F80-63B9-089B-0A8409C6B9F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4832029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41E58-367E-0AF9-967E-A45CE3956400}"/>
              </a:ext>
            </a:extLst>
          </p:cNvPr>
          <p:cNvSpPr txBox="1"/>
          <p:nvPr/>
        </p:nvSpPr>
        <p:spPr>
          <a:xfrm>
            <a:off x="7263174" y="4621096"/>
            <a:ext cx="169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8824B6-4418-D51C-8654-5E59272EE0A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677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14693D-6824-F57F-0BDB-8257EB14E8F8}"/>
              </a:ext>
            </a:extLst>
          </p:cNvPr>
          <p:cNvSpPr txBox="1"/>
          <p:nvPr/>
        </p:nvSpPr>
        <p:spPr>
          <a:xfrm>
            <a:off x="7263174" y="5849219"/>
            <a:ext cx="106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Translation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312E15-254F-EE26-6542-4A3924DC84E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397"/>
            <a:ext cx="837720" cy="0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B56266-96D7-9E90-7A84-5428F66BA692}"/>
              </a:ext>
            </a:extLst>
          </p:cNvPr>
          <p:cNvSpPr txBox="1"/>
          <p:nvPr/>
        </p:nvSpPr>
        <p:spPr>
          <a:xfrm>
            <a:off x="7263174" y="5223508"/>
            <a:ext cx="2015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Conditional Generation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B2D197-ED4A-F1BF-4D10-1D7D4CAFAC2F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</p:spTree>
    <p:extLst>
      <p:ext uri="{BB962C8B-B14F-4D97-AF65-F5344CB8AC3E}">
        <p14:creationId xmlns:p14="http://schemas.microsoft.com/office/powerpoint/2010/main" val="120974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6" grpId="0"/>
      <p:bldP spid="21" grpId="0" animBg="1"/>
      <p:bldP spid="22" grpId="0" animBg="1"/>
      <p:bldP spid="23" grpId="0"/>
      <p:bldP spid="27" grpId="0"/>
      <p:bldP spid="29" grpId="0"/>
      <p:bldP spid="34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738-11D5-F052-F38C-C002BD32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4B2E3-6827-3241-8C0D-E662049A1E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5418F8B-E359-B38C-6E70-97BB854D9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endParaRPr lang="de-DE" sz="2400" b="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653631-C19F-E537-C3A6-941096EC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846551-80FF-EF92-2744-897D7EEF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0713F-549C-B6A0-688E-989A17E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F8167-9714-7E0F-1111-474FBDEF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F41267-FFF1-C8D3-3F31-49D039C72189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646B4-87DD-1D3A-3A24-3B2A8B0C071B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66581-BAA7-7D66-6682-0BF6A9226C8D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650E8-4B65-9D11-B265-8854816B63AE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F0B4E-B0B3-BD7D-980C-6BB6034C667F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A3B9B-CE5B-57D4-90BA-B3CD5A44345C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0EFF6-0968-48E9-EB4F-86F68983B134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4070-9F76-2F1D-CCD3-0A27DB63F43B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7E8C8-7B50-6B64-41EB-F455A3D9913D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EA31AD6-93A5-7DBD-1B30-3F6E53189D38}"/>
              </a:ext>
            </a:extLst>
          </p:cNvPr>
          <p:cNvCxnSpPr>
            <a:cxnSpLocks/>
            <a:stCxn id="28" idx="0"/>
            <a:endCxn id="17" idx="0"/>
          </p:cNvCxnSpPr>
          <p:nvPr/>
        </p:nvCxnSpPr>
        <p:spPr bwMode="auto">
          <a:xfrm rot="16200000" flipV="1">
            <a:off x="4708812" y="129639"/>
            <a:ext cx="88177" cy="7823810"/>
          </a:xfrm>
          <a:prstGeom prst="curvedConnector3">
            <a:avLst>
              <a:gd name="adj1" fmla="val 209487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A7E8932-73AA-18C6-C389-54D420AAA20F}"/>
              </a:ext>
            </a:extLst>
          </p:cNvPr>
          <p:cNvCxnSpPr>
            <a:cxnSpLocks/>
            <a:stCxn id="28" idx="0"/>
            <a:endCxn id="20" idx="0"/>
          </p:cNvCxnSpPr>
          <p:nvPr/>
        </p:nvCxnSpPr>
        <p:spPr bwMode="auto">
          <a:xfrm rot="16200000" flipV="1">
            <a:off x="5208319" y="629145"/>
            <a:ext cx="88177" cy="6824797"/>
          </a:xfrm>
          <a:prstGeom prst="curvedConnector3">
            <a:avLst>
              <a:gd name="adj1" fmla="val 1723732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11D111E-8599-63EE-729D-194B3CF282C1}"/>
              </a:ext>
            </a:extLst>
          </p:cNvPr>
          <p:cNvCxnSpPr>
            <a:cxnSpLocks/>
            <a:stCxn id="28" idx="0"/>
            <a:endCxn id="18" idx="0"/>
          </p:cNvCxnSpPr>
          <p:nvPr/>
        </p:nvCxnSpPr>
        <p:spPr bwMode="auto">
          <a:xfrm rot="16200000" flipV="1">
            <a:off x="5707825" y="1128652"/>
            <a:ext cx="88177" cy="5825784"/>
          </a:xfrm>
          <a:prstGeom prst="curvedConnector3">
            <a:avLst>
              <a:gd name="adj1" fmla="val 135259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05881F-0554-3133-0FCC-D862E61FFDF2}"/>
              </a:ext>
            </a:extLst>
          </p:cNvPr>
          <p:cNvCxnSpPr>
            <a:cxnSpLocks/>
            <a:stCxn id="28" idx="0"/>
            <a:endCxn id="19" idx="0"/>
          </p:cNvCxnSpPr>
          <p:nvPr/>
        </p:nvCxnSpPr>
        <p:spPr bwMode="auto">
          <a:xfrm rot="16200000" flipV="1">
            <a:off x="6205560" y="1626386"/>
            <a:ext cx="88177" cy="4830315"/>
          </a:xfrm>
          <a:prstGeom prst="curvedConnector3">
            <a:avLst>
              <a:gd name="adj1" fmla="val 9159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6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9B39-2E13-D669-046C-AB202981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C9665-5D1E-12BD-344D-07018790F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9F6446F-DB1C-7AF4-D918-E71092BE3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endParaRPr lang="de-DE" sz="2400" b="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1D63D-7004-A2E9-265C-52F155D6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FAECBE-399B-D48F-E898-576AD783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CA3E97-0E89-44DC-B7B6-48235659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38A49F-BFAF-4D32-3EF2-4D2BD319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FDAC2E-9724-C142-9796-3810C149F18C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FC305-D31A-E04F-0BCE-3970B92A7675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220B5-C73C-F17D-9D2F-9033FF2E5234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7EA20-0BE3-B45F-08DD-C07DF72F7657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8F100D-BB0F-4D60-07FD-A5A6444B38FC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43944-AA02-57FE-CF2E-B5B0F1413AED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50E9-6E0C-2719-2D06-B5FFDCD04E50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EC9C5-D95F-93AC-46BD-41E95FD08ED8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74A0FD-21EF-1B08-3717-490CDDD9388A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DC6F1AC-CB42-1411-9874-E72F8106EDC8}"/>
              </a:ext>
            </a:extLst>
          </p:cNvPr>
          <p:cNvCxnSpPr>
            <a:cxnSpLocks/>
            <a:stCxn id="19" idx="0"/>
            <a:endCxn id="28" idx="0"/>
          </p:cNvCxnSpPr>
          <p:nvPr/>
        </p:nvCxnSpPr>
        <p:spPr bwMode="auto">
          <a:xfrm rot="16200000" flipH="1">
            <a:off x="6205558" y="1626386"/>
            <a:ext cx="88177" cy="4830315"/>
          </a:xfrm>
          <a:prstGeom prst="curvedConnector3">
            <a:avLst>
              <a:gd name="adj1" fmla="val -641306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41D8F81-8DCA-0483-A0C7-099CF673BD2B}"/>
              </a:ext>
            </a:extLst>
          </p:cNvPr>
          <p:cNvCxnSpPr>
            <a:cxnSpLocks/>
            <a:stCxn id="18" idx="0"/>
            <a:endCxn id="28" idx="0"/>
          </p:cNvCxnSpPr>
          <p:nvPr/>
        </p:nvCxnSpPr>
        <p:spPr bwMode="auto">
          <a:xfrm rot="16200000" flipH="1">
            <a:off x="5707824" y="1128651"/>
            <a:ext cx="88177" cy="5825784"/>
          </a:xfrm>
          <a:prstGeom prst="curvedConnector3">
            <a:avLst>
              <a:gd name="adj1" fmla="val -10233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B3A44BF-28FF-C70B-FF99-B3A97032F776}"/>
              </a:ext>
            </a:extLst>
          </p:cNvPr>
          <p:cNvCxnSpPr>
            <a:cxnSpLocks/>
            <a:stCxn id="20" idx="0"/>
            <a:endCxn id="28" idx="0"/>
          </p:cNvCxnSpPr>
          <p:nvPr/>
        </p:nvCxnSpPr>
        <p:spPr bwMode="auto">
          <a:xfrm rot="16200000" flipH="1">
            <a:off x="5208317" y="629145"/>
            <a:ext cx="88177" cy="6824797"/>
          </a:xfrm>
          <a:prstGeom prst="curvedConnector3">
            <a:avLst>
              <a:gd name="adj1" fmla="val -1962123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3B194A8-26B1-11FA-4534-075F449FE836}"/>
              </a:ext>
            </a:extLst>
          </p:cNvPr>
          <p:cNvCxnSpPr>
            <a:cxnSpLocks/>
            <a:stCxn id="17" idx="0"/>
            <a:endCxn id="28" idx="0"/>
          </p:cNvCxnSpPr>
          <p:nvPr/>
        </p:nvCxnSpPr>
        <p:spPr bwMode="auto">
          <a:xfrm rot="16200000" flipH="1">
            <a:off x="4708811" y="129638"/>
            <a:ext cx="88177" cy="7823810"/>
          </a:xfrm>
          <a:prstGeom prst="curvedConnector3">
            <a:avLst>
              <a:gd name="adj1" fmla="val -2715317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241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3EDB-B3E8-A985-2A50-A916AE7E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1B122-DC7A-C0B9-F97A-581C6FD35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4FCC47-1FB9-0ADF-0A81-84581F761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52637"/>
              </p:ext>
            </p:extLst>
          </p:nvPr>
        </p:nvGraphicFramePr>
        <p:xfrm>
          <a:off x="1098110" y="2394728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Fulfilled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End-to-end</a:t>
                      </a:r>
                    </a:p>
                    <a:p>
                      <a:pPr algn="ctr"/>
                      <a:r>
                        <a:rPr lang="en-US" sz="1200" dirty="0"/>
                        <a:t>Self-supervised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pretrained components 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Less than </a:t>
                      </a:r>
                      <a:r>
                        <a:rPr lang="en-US" sz="1200" b="1" dirty="0"/>
                        <a:t>half the size</a:t>
                      </a:r>
                    </a:p>
                    <a:p>
                      <a:pPr algn="ctr"/>
                      <a:r>
                        <a:rPr lang="en-US" sz="1200" dirty="0"/>
                        <a:t>to which we compare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 costs $15,</a:t>
                      </a:r>
                    </a:p>
                    <a:p>
                      <a:pPr algn="ctr"/>
                      <a:r>
                        <a:rPr lang="en-US" sz="1200" dirty="0"/>
                        <a:t>&lt; $20 with finetuning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Competitive in</a:t>
                      </a:r>
                    </a:p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✅/❌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 some metrics,</a:t>
                      </a:r>
                    </a:p>
                    <a:p>
                      <a:pPr algn="ctr"/>
                      <a:r>
                        <a:rPr lang="en-US" sz="1200" dirty="0"/>
                        <a:t>fairness of comparison debatable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9637E9-4A82-7CAE-CDEF-D338B7C54F88}"/>
              </a:ext>
            </a:extLst>
          </p:cNvPr>
          <p:cNvSpPr txBox="1"/>
          <p:nvPr/>
        </p:nvSpPr>
        <p:spPr>
          <a:xfrm>
            <a:off x="7678600" y="3349365"/>
            <a:ext cx="245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99.84% </a:t>
            </a:r>
            <a:r>
              <a:rPr lang="en-US" dirty="0">
                <a:solidFill>
                  <a:schemeClr val="tx1"/>
                </a:solidFill>
              </a:rPr>
              <a:t>cheaper than </a:t>
            </a:r>
            <a:r>
              <a:rPr lang="en-US" dirty="0" err="1">
                <a:solidFill>
                  <a:schemeClr val="tx1"/>
                </a:solidFill>
              </a:rPr>
              <a:t>VLMo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b="1" dirty="0">
                <a:solidFill>
                  <a:schemeClr val="tx1"/>
                </a:solidFill>
              </a:rPr>
              <a:t>99.98% </a:t>
            </a:r>
            <a:r>
              <a:rPr lang="en-US" dirty="0">
                <a:solidFill>
                  <a:schemeClr val="tx1"/>
                </a:solidFill>
              </a:rPr>
              <a:t>cheaper than CLIP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D982D-4AEE-C716-4828-3FCE90FC2B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6850" y="3690794"/>
            <a:ext cx="1251750" cy="432060"/>
          </a:xfrm>
          <a:prstGeom prst="line">
            <a:avLst/>
          </a:prstGeom>
          <a:ln w="12700"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3326C3-228B-2551-5B2A-F288FAD97719}"/>
              </a:ext>
            </a:extLst>
          </p:cNvPr>
          <p:cNvSpPr/>
          <p:nvPr/>
        </p:nvSpPr>
        <p:spPr bwMode="auto">
          <a:xfrm>
            <a:off x="3330420" y="2701275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AEB9-3DB9-EECA-0063-90889C25EBAC}"/>
              </a:ext>
            </a:extLst>
          </p:cNvPr>
          <p:cNvSpPr/>
          <p:nvPr/>
        </p:nvSpPr>
        <p:spPr bwMode="auto">
          <a:xfrm>
            <a:off x="4482580" y="2701275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C4316E-40EB-FFDD-DD3A-6C0FA2158A95}"/>
              </a:ext>
            </a:extLst>
          </p:cNvPr>
          <p:cNvSpPr/>
          <p:nvPr/>
        </p:nvSpPr>
        <p:spPr bwMode="auto">
          <a:xfrm>
            <a:off x="3330420" y="3294739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869AF8-1E96-AA83-E1CE-FDCABD1D8367}"/>
              </a:ext>
            </a:extLst>
          </p:cNvPr>
          <p:cNvSpPr/>
          <p:nvPr/>
        </p:nvSpPr>
        <p:spPr bwMode="auto">
          <a:xfrm>
            <a:off x="4482580" y="3294739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C77B-BB5A-7814-EEA3-43624CB30FBE}"/>
              </a:ext>
            </a:extLst>
          </p:cNvPr>
          <p:cNvSpPr/>
          <p:nvPr/>
        </p:nvSpPr>
        <p:spPr bwMode="auto">
          <a:xfrm>
            <a:off x="3330420" y="3960213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73765-7614-E0E9-8A23-C62FEEA7C7B9}"/>
              </a:ext>
            </a:extLst>
          </p:cNvPr>
          <p:cNvSpPr/>
          <p:nvPr/>
        </p:nvSpPr>
        <p:spPr bwMode="auto">
          <a:xfrm>
            <a:off x="4482580" y="3960213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9538FA-BC8D-7E95-757D-7FA9C4884818}"/>
              </a:ext>
            </a:extLst>
          </p:cNvPr>
          <p:cNvSpPr/>
          <p:nvPr/>
        </p:nvSpPr>
        <p:spPr bwMode="auto">
          <a:xfrm>
            <a:off x="3390528" y="4600829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B1052-1938-9B60-B31E-76FADBEF368A}"/>
              </a:ext>
            </a:extLst>
          </p:cNvPr>
          <p:cNvSpPr/>
          <p:nvPr/>
        </p:nvSpPr>
        <p:spPr bwMode="auto">
          <a:xfrm>
            <a:off x="4542688" y="4600829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8D7DC92-55F3-1418-599D-6B3246512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46B93-4F53-C8E3-718C-370E33168921}"/>
              </a:ext>
            </a:extLst>
          </p:cNvPr>
          <p:cNvSpPr txBox="1"/>
          <p:nvPr/>
        </p:nvSpPr>
        <p:spPr>
          <a:xfrm>
            <a:off x="954090" y="5731062"/>
            <a:ext cx="7423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Main issue: Very restricted in multimodal tasks, poor performance on unimodal tasks.</a:t>
            </a:r>
          </a:p>
        </p:txBody>
      </p:sp>
    </p:spTree>
    <p:extLst>
      <p:ext uri="{BB962C8B-B14F-4D97-AF65-F5344CB8AC3E}">
        <p14:creationId xmlns:p14="http://schemas.microsoft.com/office/powerpoint/2010/main" val="36449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E491-9BA0-1881-AFE5-C03451A4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9E5DF1F-0690-E444-D83D-09F69AD91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b="0" i="1" dirty="0"/>
              <a:t>Vision-Language Landscape</a:t>
            </a: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665CFF-A547-1A01-6B8C-C3972D11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6" y="2138363"/>
            <a:ext cx="5566506" cy="4522787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19EF1-5614-E43F-5A63-34E07CCFC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161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1AC2-D601-F411-7599-07CF1BB5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5F161B-00FC-9D33-94AA-129A902CB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20192-CE04-7CC8-7230-97F275B0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79771"/>
              </p:ext>
            </p:extLst>
          </p:nvPr>
        </p:nvGraphicFramePr>
        <p:xfrm>
          <a:off x="1890220" y="2485245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Bachelor 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Master’s thesis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 (202M)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&gt;3.3M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Available ready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Complex collection/scraping and preprocessing from various 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635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Beating papers from Meta and OpenAI in some benchmarks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28" name="Rectangle 2">
            <a:extLst>
              <a:ext uri="{FF2B5EF4-FFF2-40B4-BE49-F238E27FC236}">
                <a16:creationId xmlns:a16="http://schemas.microsoft.com/office/drawing/2014/main" id="{3267B275-C4E9-0DEA-E835-0A49AEC2E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Bachelor vs. </a:t>
            </a:r>
            <a:r>
              <a:rPr lang="de-DE" sz="2400" b="0" i="1" dirty="0" err="1"/>
              <a:t>Master‘s</a:t>
            </a:r>
            <a:r>
              <a:rPr lang="de-DE" sz="2400" b="0" i="1" dirty="0"/>
              <a:t> </a:t>
            </a:r>
            <a:r>
              <a:rPr lang="de-DE" sz="2400" b="0" i="1" dirty="0" err="1"/>
              <a:t>thesis</a:t>
            </a:r>
            <a:endParaRPr lang="de-DE" sz="2400" b="0" i="1" dirty="0"/>
          </a:p>
        </p:txBody>
      </p:sp>
    </p:spTree>
    <p:extLst>
      <p:ext uri="{BB962C8B-B14F-4D97-AF65-F5344CB8AC3E}">
        <p14:creationId xmlns:p14="http://schemas.microsoft.com/office/powerpoint/2010/main" val="2537617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C825A45-7494-4182-9A4A-AB4F72FEBB3C}" type="slidenum">
              <a:rPr lang="de-DE"/>
              <a:pPr/>
              <a:t>35</a:t>
            </a:fld>
            <a:endParaRPr lang="de-DE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522288" y="2111375"/>
            <a:ext cx="9648825" cy="949325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Thank you for your attention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308E-87DC-7BBA-2705-98E60A8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10C64F-BB46-4DBF-2C92-53CFF27D4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34889636-14A3-F753-AD23-CEC7ACCD2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8B4F3E7-8337-934B-AD11-F699D875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T.-Y. Lin et al., “Microsoft COCO: Common Objects in Context,” in Computer Vision – ECCV 2014, D. Fleet, T. </a:t>
            </a:r>
            <a:r>
              <a:rPr lang="en-US" sz="1200" kern="0" dirty="0" err="1"/>
              <a:t>Pajdla</a:t>
            </a:r>
            <a:r>
              <a:rPr lang="en-US" sz="1200" kern="0" dirty="0"/>
              <a:t>, B. Schiele, and T. </a:t>
            </a:r>
            <a:r>
              <a:rPr lang="en-US" sz="1200" kern="0" dirty="0" err="1"/>
              <a:t>Tuytelaars</a:t>
            </a:r>
            <a:r>
              <a:rPr lang="en-US" sz="1200" kern="0" dirty="0"/>
              <a:t>, Eds., 2014, pp. 740–755.</a:t>
            </a:r>
          </a:p>
          <a:p>
            <a:pPr lvl="1"/>
            <a:r>
              <a:rPr lang="en-US" sz="1200" kern="0" dirty="0"/>
              <a:t>J. Yu, Z. Wang, V. Vasudevan, L. Yeung, M. </a:t>
            </a:r>
            <a:r>
              <a:rPr lang="en-US" sz="1200" kern="0" dirty="0" err="1"/>
              <a:t>Seyedhosseini</a:t>
            </a:r>
            <a:r>
              <a:rPr lang="en-US" sz="1200" kern="0" dirty="0"/>
              <a:t>, and Y. Wu, “</a:t>
            </a:r>
            <a:r>
              <a:rPr lang="en-US" sz="1200" kern="0" dirty="0" err="1"/>
              <a:t>CoCa</a:t>
            </a:r>
            <a:r>
              <a:rPr lang="en-US" sz="1200" kern="0" dirty="0"/>
              <a:t>: Contrastive Captioners are Image-Text Foundation Models,” Transactions on Machine Learning Research, 2022, [Online]. Available: </a:t>
            </a:r>
            <a:r>
              <a:rPr lang="en-US" sz="1200" kern="0" dirty="0">
                <a:hlinkClick r:id="rId3"/>
              </a:rPr>
              <a:t>https://openreview.net/forum?id=Ee277P3AYC</a:t>
            </a:r>
            <a:endParaRPr lang="en-US" sz="1200" kern="0" dirty="0"/>
          </a:p>
          <a:p>
            <a:pPr lvl="1"/>
            <a:r>
              <a:rPr lang="en-US" sz="1200" kern="0" dirty="0"/>
              <a:t>A. Radford et al., “Learning Transferable Visual Models From Natural Language Supervision,” in Proceedings of the 38th International Conference on Machine Learning, M. </a:t>
            </a:r>
            <a:r>
              <a:rPr lang="en-US" sz="1200" kern="0" dirty="0" err="1"/>
              <a:t>Meila</a:t>
            </a:r>
            <a:r>
              <a:rPr lang="en-US" sz="1200" kern="0" dirty="0"/>
              <a:t> and T. Zhang, Eds., 2021, pp. 8748–8763.</a:t>
            </a:r>
          </a:p>
          <a:p>
            <a:pPr lvl="1"/>
            <a:r>
              <a:rPr lang="en-US" sz="1200" kern="0" dirty="0"/>
              <a:t>H. Bao et al., “</a:t>
            </a:r>
            <a:r>
              <a:rPr lang="en-US" sz="1200" kern="0" dirty="0" err="1"/>
              <a:t>VLMo</a:t>
            </a:r>
            <a:r>
              <a:rPr lang="en-US" sz="1200" kern="0" dirty="0"/>
              <a:t>: Uniﬁed Vision-Language Pre-Training with Mixture-of-Modality-Experts,” in Advances in Neural Information Processing Systems, S. </a:t>
            </a:r>
            <a:r>
              <a:rPr lang="en-US" sz="1200" kern="0" dirty="0" err="1"/>
              <a:t>Koyejo</a:t>
            </a:r>
            <a:r>
              <a:rPr lang="en-US" sz="1200" kern="0" dirty="0"/>
              <a:t>, S. Mohamed, A. Agarwal, D. Belgrave, K. Cho, and A. Oh, Eds., Curran Associates, Inc., 2022, pp. 32897–32912.</a:t>
            </a:r>
          </a:p>
          <a:p>
            <a:pPr lvl="1"/>
            <a:r>
              <a:rPr lang="en-US" sz="1200" kern="0" dirty="0"/>
              <a:t>W. Wang et al., “Image as a Foreign Language: BEIT Pretraining for Vision and Vision-Language Tasks,” in IEEE/CVF Conference on Computer Vision and Pattern Recognition, 2023, pp. 19175–19186.</a:t>
            </a:r>
          </a:p>
          <a:p>
            <a:pPr lvl="1"/>
            <a:r>
              <a:rPr lang="en-US" sz="1200" kern="0" dirty="0"/>
              <a:t>A. Singh et al., “FLAVA: A Foundational Language And Vision Alignment Model,” in IEEE/CVF Conference on Computer Vision and Pattern Recognition, 2021, pp. 15617–15629.</a:t>
            </a:r>
          </a:p>
          <a:p>
            <a:pPr lvl="1"/>
            <a:r>
              <a:rPr lang="en-US" sz="1200" kern="0" dirty="0"/>
              <a:t>Y. </a:t>
            </a:r>
            <a:r>
              <a:rPr lang="en-US" sz="1200" kern="0" dirty="0" err="1"/>
              <a:t>Aytar</a:t>
            </a:r>
            <a:r>
              <a:rPr lang="en-US" sz="1200" kern="0" dirty="0"/>
              <a:t>, C. </a:t>
            </a:r>
            <a:r>
              <a:rPr lang="en-US" sz="1200" kern="0" dirty="0" err="1"/>
              <a:t>Vondrick</a:t>
            </a:r>
            <a:r>
              <a:rPr lang="en-US" sz="1200" kern="0" dirty="0"/>
              <a:t>, and A. Torralba, “See, Hear, and Read: Deep Aligned Representations,” </a:t>
            </a:r>
            <a:r>
              <a:rPr lang="en-US" sz="1200" kern="0" dirty="0" err="1"/>
              <a:t>CoRR</a:t>
            </a:r>
            <a:r>
              <a:rPr lang="en-US" sz="1200" kern="0" dirty="0"/>
              <a:t>, 2017, [Online]. Available: </a:t>
            </a:r>
            <a:r>
              <a:rPr lang="en-US" sz="1200" kern="0" dirty="0">
                <a:hlinkClick r:id="rId4"/>
              </a:rPr>
              <a:t>http://arxiv.org/abs/1706.00932</a:t>
            </a:r>
            <a:endParaRPr lang="en-US" sz="1200" kern="0" dirty="0"/>
          </a:p>
          <a:p>
            <a:pPr lvl="1"/>
            <a:r>
              <a:rPr lang="en-US" sz="1200" kern="0" dirty="0"/>
              <a:t>A. Suhr, S. Zhou, A. Zhang, I. Zhang, H. Bai, and Y. Artzi, “A Corpus for Reasoning about Natural Language Grounded in Photographs,” in Proceedings of the 57</a:t>
            </a:r>
            <a:r>
              <a:rPr lang="en-US" sz="1200" kern="0" baseline="30000" dirty="0"/>
              <a:t>th</a:t>
            </a:r>
            <a:r>
              <a:rPr lang="en-US" sz="1200" kern="0" dirty="0"/>
              <a:t> Annual Meeting of the Association for Computational Linguistics, A. Korhonen, D. </a:t>
            </a:r>
            <a:r>
              <a:rPr lang="en-US" sz="1200" kern="0" dirty="0" err="1"/>
              <a:t>Traum</a:t>
            </a:r>
            <a:r>
              <a:rPr lang="en-US" sz="1200" kern="0" dirty="0"/>
              <a:t>, and L. </a:t>
            </a:r>
            <a:r>
              <a:rPr lang="en-US" sz="1200" kern="0" dirty="0" err="1"/>
              <a:t>Màrquez</a:t>
            </a:r>
            <a:r>
              <a:rPr lang="en-US" sz="1200" kern="0" dirty="0"/>
              <a:t>, Eds., Florence, Italy: Association for Computational Linguistics, Jul. 2019, pp. 6418–6428.</a:t>
            </a:r>
          </a:p>
          <a:p>
            <a:pPr lvl="1"/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3288312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17C9-F35B-1658-FBE3-3FB9E4E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D676DD-FF4C-C9E6-210D-F11548062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37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8467D916-8EC8-B736-EF58-27CEB52FD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030C4E6-DA07-1847-5229-9D125CF51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Z. Peng, L. Dong, H. Bao, Q. Ye, and F. Wei, “</a:t>
            </a:r>
            <a:r>
              <a:rPr lang="en-US" sz="1200" kern="0" dirty="0" err="1"/>
              <a:t>BEiT</a:t>
            </a:r>
            <a:r>
              <a:rPr lang="en-US" sz="1200" kern="0" dirty="0"/>
              <a:t> v2: Masked Image Modeling with Vector-Quantized Visual Tokenizers,” </a:t>
            </a:r>
            <a:r>
              <a:rPr lang="en-US" sz="1200" kern="0" dirty="0" err="1"/>
              <a:t>CoRR</a:t>
            </a:r>
            <a:r>
              <a:rPr lang="en-US" sz="1200" kern="0" dirty="0"/>
              <a:t>, 2022, [Online]. Available: </a:t>
            </a:r>
            <a:r>
              <a:rPr lang="en-US" sz="1200" kern="0" dirty="0">
                <a:hlinkClick r:id="rId3"/>
              </a:rPr>
              <a:t>https://arxiv.org/abs/2208.06366</a:t>
            </a:r>
            <a:endParaRPr lang="en-US" sz="1200" kern="0" dirty="0"/>
          </a:p>
          <a:p>
            <a:pPr lvl="1"/>
            <a:r>
              <a:rPr lang="en-US" sz="1200" kern="0" dirty="0"/>
              <a:t>J. Devlin, M.-W. Chang, K. Lee, and K. Toutanova, “BERT: Pre-training of Deep Bidirectional Transformers for Language Understanding,” in Proceedings of the 2019 Conference of the North American Chapter of the Association for Computational Linguistics: Human Language Technologies, J. Burstein, C. Doran, and T. Solorio, Eds., Jun. 2019, pp. 4171–4186.</a:t>
            </a:r>
          </a:p>
          <a:p>
            <a:pPr lvl="1"/>
            <a:r>
              <a:rPr lang="en-US" sz="1200" kern="0" dirty="0"/>
              <a:t>J. Gou, B. Yu, S. J. Maybank, and D. Tao, “Knowledge Distillation: A Survey,” International Journal of Computer Vision, vol. 129, no. 6, pp. 1789–1819, Jun. 2021.</a:t>
            </a:r>
          </a:p>
        </p:txBody>
      </p:sp>
    </p:spTree>
    <p:extLst>
      <p:ext uri="{BB962C8B-B14F-4D97-AF65-F5344CB8AC3E}">
        <p14:creationId xmlns:p14="http://schemas.microsoft.com/office/powerpoint/2010/main" val="195793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2776-B4E4-997C-AEF2-B68C1FCA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189E44-344A-1E1A-46E9-978C74FB9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1FF425B-ED5E-20F6-7C9A-D80A72A66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82A6-722D-A4E8-539F-DD0A34B1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15E8B5-B784-7BD7-42A1-7638CD244F6F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0E5E-7DDD-4F28-D2A4-C2E686BDD2C3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7BFA5C-45F6-3BEC-C143-87F8288FB018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76203-C4BC-2439-487E-B77281AD12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0670" y="2755584"/>
            <a:ext cx="792110" cy="1317718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C7E29F-527A-DB95-FDCC-48D7D68247F3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80E85-3995-0F0F-9C1A-E8B83FFAE8FC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3D46E-584B-489F-7A95-8D570DC94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DA9CF-B074-20F5-6431-E76A11F96EE6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1317721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7DC52E-60DC-A1EB-A41C-63C3CE42A3F9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65D387-07A9-9099-2554-BD36C07D4F4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124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4141-B997-7959-1E5B-CDFA489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5A2521-A831-B104-4263-BF25A3317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6F60F3E-E757-5140-9D45-FC8480372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A35BB-B5E8-B2AC-E6CB-1E9AC24C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1931B8-02E4-952F-74C8-C489E0C1C4EE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1AE21-1A8C-00DD-AB98-F62CD9229F2F}"/>
              </a:ext>
            </a:extLst>
          </p:cNvPr>
          <p:cNvSpPr/>
          <p:nvPr/>
        </p:nvSpPr>
        <p:spPr bwMode="auto">
          <a:xfrm>
            <a:off x="6089542" y="3461217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51B966-5B2A-A93C-E06E-8E15411A5D85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7E01DB-FCF1-64FB-C3AA-62CABFE130E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29F98-8AC8-8A4A-BC25-1001DE0951BD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851931-02C8-3DFB-C238-C096BAB27B9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E7DA7C-42D7-4D37-8030-17E9470704B0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EABBD6-DCB5-D34B-D70A-82901437935C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A8231-1DF3-B737-FFB5-E1ED1EA0E81B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1EC04A-B4B3-DD63-E51C-586656625461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0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43DF-5B9A-D8B6-11D2-C0158BB4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AB18BA-51BB-973E-17D2-D99015733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69672B-802C-321D-CCF1-15B782FD4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79B0F-7F38-D89C-2312-2351446D940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BB3C3F-B972-C6A2-821F-D9128EEE03E8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1D9B3-EB14-28F9-A9EA-1DDBF3375032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E4AC0-BBA9-97E5-0E0F-C9F06E551B8A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56ECF-F1D1-53B6-5605-DFEA589E68C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C6B17-ED82-68EF-B9C9-9970B97232D7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1BA39-8BB8-F907-2F70-7D1AB92A4B24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A6C5A-33B1-40F8-EF98-AB68E6E8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EB3E1-CC3A-26AB-6219-88E060125415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DCF6F-DE70-1C38-35A5-16BAC9D2AF22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B78B4-A3C3-41F1-695A-EA60BFF2A4DC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DCC042-F6EB-0ABE-0A14-BAC9CE53C1DB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95CA5-C5B0-072F-0A28-FAF12005EE1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E0C189-1AAF-B864-948B-9A3BAD99B8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07B86C-E0F1-64F2-47F2-E70673BD3D0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54460-A179-CCEB-30C7-BD15EF1686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C991FE-5570-B045-800A-B1DD9A357FE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76C64-B1AB-B24B-4727-CAC1471E7672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F21B69-AC26-EC36-8E55-C9714AA93B55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1F8BE38-5F75-AF7C-C8B8-16AF6960E723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2FB63-57CF-0B09-541A-FC85B700158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8FD75E-DCCA-A247-54A0-FE851BD5F57C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3E72D-B4D0-7902-975D-32B72CD17820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717B79-6E0B-2C88-2C14-8397A827FA0B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D04229-396A-060B-586A-FD59F9F4FAB9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47175A-A011-7DB6-1EDC-D611D121CA83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8D419-15F1-F683-F927-B6DF99D3B0F5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A20D27-518A-4E11-1AA2-8B371C1C8D95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</p:spTree>
    <p:extLst>
      <p:ext uri="{BB962C8B-B14F-4D97-AF65-F5344CB8AC3E}">
        <p14:creationId xmlns:p14="http://schemas.microsoft.com/office/powerpoint/2010/main" val="38246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8" grpId="0"/>
      <p:bldP spid="39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DC91-520C-F3D1-E376-951D8CB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F816-7410-9E7F-BCD4-9750FD4D3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7</a:t>
            </a:fld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3637F3-1B8C-DECD-E78B-291025CA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7571"/>
              </p:ext>
            </p:extLst>
          </p:nvPr>
        </p:nvGraphicFramePr>
        <p:xfrm>
          <a:off x="2466300" y="2341225"/>
          <a:ext cx="5760800" cy="2499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2B28914D-E486-8140-17CA-0D27B03EA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 err="1"/>
              <a:t>Existing</a:t>
            </a:r>
            <a:r>
              <a:rPr lang="de-DE" sz="2400" b="0" i="1" dirty="0"/>
              <a:t> Vision-Language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27052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C804-6FAB-2388-FD6A-93C2A39A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E700B-B842-7D39-EC2B-8DF056B99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8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A28ACAB-C692-D3A8-C143-FA24685CF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Objective</a:t>
            </a:r>
            <a:r>
              <a:rPr lang="de-DE" dirty="0"/>
              <a:t> (</a:t>
            </a:r>
            <a:r>
              <a:rPr lang="de-DE" dirty="0" err="1"/>
              <a:t>Contributions</a:t>
            </a:r>
            <a:r>
              <a:rPr lang="de-DE" dirty="0"/>
              <a:t>)</a:t>
            </a:r>
            <a:endParaRPr lang="de-DE" sz="2400" b="0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35E08F-3561-1BED-C11A-9555D0E7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1" kern="0" dirty="0"/>
              <a:t>Develop a method for (more) efficient Vision-Language Pretraining</a:t>
            </a:r>
          </a:p>
          <a:p>
            <a:pPr lvl="1"/>
            <a:r>
              <a:rPr lang="en-US" kern="0" dirty="0"/>
              <a:t>It should be:</a:t>
            </a:r>
          </a:p>
          <a:p>
            <a:pPr lvl="2"/>
            <a:r>
              <a:rPr lang="en-US" kern="0" dirty="0"/>
              <a:t>End-to-end self-supervised</a:t>
            </a:r>
          </a:p>
          <a:p>
            <a:pPr lvl="2"/>
            <a:r>
              <a:rPr lang="en-US" kern="0" dirty="0"/>
              <a:t>Independent of pretrained multimodal components</a:t>
            </a:r>
          </a:p>
          <a:p>
            <a:pPr lvl="2"/>
            <a:r>
              <a:rPr lang="en-US" kern="0" dirty="0"/>
              <a:t>Cheaper &amp; smaller</a:t>
            </a:r>
          </a:p>
          <a:p>
            <a:pPr lvl="2"/>
            <a:r>
              <a:rPr lang="en-US" kern="0" dirty="0"/>
              <a:t>Competitive in performance?</a:t>
            </a:r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F945F58C-6481-D3A9-DFAB-8C3E910F1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9846" y="456456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89E62-E1B5-3DF6-6226-559AE6E256CA}"/>
              </a:ext>
            </a:extLst>
          </p:cNvPr>
          <p:cNvSpPr txBox="1"/>
          <p:nvPr/>
        </p:nvSpPr>
        <p:spPr>
          <a:xfrm>
            <a:off x="6563597" y="47293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1026" name="Picture 2" descr="Zuckerberg macht Ernst: Facebook heißt jetzt Meta">
            <a:extLst>
              <a:ext uri="{FF2B5EF4-FFF2-40B4-BE49-F238E27FC236}">
                <a16:creationId xmlns:a16="http://schemas.microsoft.com/office/drawing/2014/main" id="{189B250E-6620-7AE5-EDEC-A330E610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3993773"/>
            <a:ext cx="1454242" cy="8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e Microsoft 365-Pläne vergleichen | Microsoft">
            <a:extLst>
              <a:ext uri="{FF2B5EF4-FFF2-40B4-BE49-F238E27FC236}">
                <a16:creationId xmlns:a16="http://schemas.microsoft.com/office/drawing/2014/main" id="{08515A4C-F785-6A63-F909-1F311591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4729380"/>
            <a:ext cx="1454242" cy="65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staffers reportedly 'taken aback' by 'ominous' logo rebranding">
            <a:extLst>
              <a:ext uri="{FF2B5EF4-FFF2-40B4-BE49-F238E27FC236}">
                <a16:creationId xmlns:a16="http://schemas.microsoft.com/office/drawing/2014/main" id="{86918C70-A67F-AE33-38CA-714D1B5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75" y="5210495"/>
            <a:ext cx="1454242" cy="90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82DC-B20E-4C48-ACE9-A9D9C652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44D00-0B0F-8ABB-E792-A0946FA1C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9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5EF4EB-8757-28B1-FCC8-73431E2B0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Method</a:t>
            </a:r>
            <a:br>
              <a:rPr lang="de-DE" sz="2400" dirty="0"/>
            </a:br>
            <a:r>
              <a:rPr lang="de-DE" sz="2400" b="0" i="1" dirty="0"/>
              <a:t>Components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27727-400E-0780-44D7-013E62302FD1}"/>
              </a:ext>
            </a:extLst>
          </p:cNvPr>
          <p:cNvCxnSpPr/>
          <p:nvPr/>
        </p:nvCxnSpPr>
        <p:spPr bwMode="auto">
          <a:xfrm>
            <a:off x="6930920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748CFB6-8038-D53B-5293-E3D80008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67693" y="3227335"/>
            <a:ext cx="3458321" cy="17036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B3E9DD-C772-E448-F2B4-5B724CC55466}"/>
              </a:ext>
            </a:extLst>
          </p:cNvPr>
          <p:cNvCxnSpPr/>
          <p:nvPr/>
        </p:nvCxnSpPr>
        <p:spPr bwMode="auto">
          <a:xfrm>
            <a:off x="3599063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AE48AE4-B130-317C-23C5-B7764EB53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980" y="3093009"/>
            <a:ext cx="2786339" cy="197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41D38E-D521-D097-C0EC-EF75F49B7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530" y="4021778"/>
            <a:ext cx="2786339" cy="527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778A1-A07A-1CCD-81C8-23116716F8E7}"/>
              </a:ext>
            </a:extLst>
          </p:cNvPr>
          <p:cNvSpPr txBox="1"/>
          <p:nvPr/>
        </p:nvSpPr>
        <p:spPr>
          <a:xfrm>
            <a:off x="1037671" y="211532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Contrastive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4A64F-021B-CAB1-A138-8450C0605C68}"/>
              </a:ext>
            </a:extLst>
          </p:cNvPr>
          <p:cNvSpPr txBox="1"/>
          <p:nvPr/>
        </p:nvSpPr>
        <p:spPr>
          <a:xfrm>
            <a:off x="4478515" y="2115325"/>
            <a:ext cx="173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Pretrained Modules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9708B-8691-854F-93FF-282D86029EB1}"/>
              </a:ext>
            </a:extLst>
          </p:cNvPr>
          <p:cNvSpPr txBox="1"/>
          <p:nvPr/>
        </p:nvSpPr>
        <p:spPr>
          <a:xfrm>
            <a:off x="7977977" y="2112260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Knowledge Distillation</a:t>
            </a:r>
          </a:p>
          <a:p>
            <a:r>
              <a:rPr lang="en-US" dirty="0">
                <a:solidFill>
                  <a:schemeClr val="tx1"/>
                </a:solidFill>
              </a:rPr>
              <a:t>(guidance)</a:t>
            </a:r>
          </a:p>
        </p:txBody>
      </p:sp>
    </p:spTree>
    <p:extLst>
      <p:ext uri="{BB962C8B-B14F-4D97-AF65-F5344CB8AC3E}">
        <p14:creationId xmlns:p14="http://schemas.microsoft.com/office/powerpoint/2010/main" val="3267900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PALETTEDESIGNATOR" val="HsH"/>
</p:tagLst>
</file>

<file path=ppt/theme/theme1.xml><?xml version="1.0" encoding="utf-8"?>
<a:theme xmlns:a="http://schemas.openxmlformats.org/drawingml/2006/main" name="Standarddesign">
  <a:themeElements>
    <a:clrScheme name="Benutzerdefiniert 5">
      <a:dk1>
        <a:srgbClr val="000000"/>
      </a:dk1>
      <a:lt1>
        <a:srgbClr val="FFFFFF"/>
      </a:lt1>
      <a:dk2>
        <a:srgbClr val="000000"/>
      </a:dk2>
      <a:lt2>
        <a:srgbClr val="D23C96"/>
      </a:lt2>
      <a:accent1>
        <a:srgbClr val="DC3C05"/>
      </a:accent1>
      <a:accent2>
        <a:srgbClr val="1EBEEB"/>
      </a:accent2>
      <a:accent3>
        <a:srgbClr val="FFFFFF"/>
      </a:accent3>
      <a:accent4>
        <a:srgbClr val="000000"/>
      </a:accent4>
      <a:accent5>
        <a:srgbClr val="FFCAAA"/>
      </a:accent5>
      <a:accent6>
        <a:srgbClr val="1AACD5"/>
      </a:accent6>
      <a:hlink>
        <a:srgbClr val="46B48C"/>
      </a:hlink>
      <a:folHlink>
        <a:srgbClr val="FFD2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23C96"/>
        </a:lt2>
        <a:accent1>
          <a:srgbClr val="FF9900"/>
        </a:accent1>
        <a:accent2>
          <a:srgbClr val="1EBEEB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1AACD5"/>
        </a:accent6>
        <a:hlink>
          <a:srgbClr val="46B48C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1776</Words>
  <Application>Microsoft Macintosh PowerPoint</Application>
  <PresentationFormat>Custom</PresentationFormat>
  <Paragraphs>419</Paragraphs>
  <Slides>37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Cambria Math</vt:lpstr>
      <vt:lpstr>Courier New</vt:lpstr>
      <vt:lpstr>Helvetica Neue</vt:lpstr>
      <vt:lpstr>Wingdings</vt:lpstr>
      <vt:lpstr>Standarddesign</vt:lpstr>
      <vt:lpstr>Leveraging Pretrained Unimodal Models for Efficient Vision-Language Pretraining</vt:lpstr>
      <vt:lpstr>Motivation</vt:lpstr>
      <vt:lpstr>Motivation</vt:lpstr>
      <vt:lpstr>Motivation</vt:lpstr>
      <vt:lpstr>Motivation Vision-Language Models</vt:lpstr>
      <vt:lpstr>Motivation Vision-Language Models</vt:lpstr>
      <vt:lpstr>Motivation Existing Vision-Language Models</vt:lpstr>
      <vt:lpstr>Research Objective (Contributions)</vt:lpstr>
      <vt:lpstr>Method Components</vt:lpstr>
      <vt:lpstr>Method Contrastive Loss</vt:lpstr>
      <vt:lpstr>Method Contrastive Loss</vt:lpstr>
      <vt:lpstr>Method Architecture</vt:lpstr>
      <vt:lpstr>Method Architecture</vt:lpstr>
      <vt:lpstr>Method Architecture</vt:lpstr>
      <vt:lpstr>Method Knowledge Distillation</vt:lpstr>
      <vt:lpstr>Method Knowledge Distillation</vt:lpstr>
      <vt:lpstr>Method Knowledge Distillation</vt:lpstr>
      <vt:lpstr>Method Knowledge Distillation</vt:lpstr>
      <vt:lpstr>Method Knowledge Distillation</vt:lpstr>
      <vt:lpstr>Method Knowledge Distillation</vt:lpstr>
      <vt:lpstr>Results Image-Text Retrieval</vt:lpstr>
      <vt:lpstr>Results Image-Text Retrieval</vt:lpstr>
      <vt:lpstr>Results Image-Text Retrieval</vt:lpstr>
      <vt:lpstr>Limitations Unimodal Performance</vt:lpstr>
      <vt:lpstr>Limitations Unimodal Performance – Future work</vt:lpstr>
      <vt:lpstr>Limitations Unimodal Performance – Future work</vt:lpstr>
      <vt:lpstr>Limitations Fine-grained Alignment</vt:lpstr>
      <vt:lpstr>Limitations Fine-grained Alignment</vt:lpstr>
      <vt:lpstr>Limitations Visual Reasoning</vt:lpstr>
      <vt:lpstr>Limitations Visual Reasoning</vt:lpstr>
      <vt:lpstr>Limitations Visual Reasoning</vt:lpstr>
      <vt:lpstr>Conclusion Research Objectives</vt:lpstr>
      <vt:lpstr>Conclusion Vision-Language Landscape</vt:lpstr>
      <vt:lpstr>Conclusion Bachelor vs. Master‘s thesis</vt:lpstr>
      <vt:lpstr>Thank you for your attention!</vt:lpstr>
      <vt:lpstr>Literature</vt:lpstr>
      <vt:lpstr>Literature</vt:lpstr>
    </vt:vector>
  </TitlesOfParts>
  <Company>in.form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p.wania</dc:creator>
  <cp:lastModifiedBy>Tim Cares</cp:lastModifiedBy>
  <cp:revision>133</cp:revision>
  <dcterms:created xsi:type="dcterms:W3CDTF">2012-10-15T09:49:53Z</dcterms:created>
  <dcterms:modified xsi:type="dcterms:W3CDTF">2024-10-20T14:43:39Z</dcterms:modified>
</cp:coreProperties>
</file>